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6" r:id="rId145"/>
    <p:sldId id="397" r:id="rId14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07" Type="http://schemas.openxmlformats.org/officeDocument/2006/relationships/slide" Target="slides/slide103.xml"/><Relationship Id="rId106" Type="http://schemas.openxmlformats.org/officeDocument/2006/relationships/slide" Target="slides/slide102.xml"/><Relationship Id="rId105" Type="http://schemas.openxmlformats.org/officeDocument/2006/relationships/slide" Target="slides/slide101.xml"/><Relationship Id="rId104" Type="http://schemas.openxmlformats.org/officeDocument/2006/relationships/slide" Target="slides/slide100.xml"/><Relationship Id="rId109" Type="http://schemas.openxmlformats.org/officeDocument/2006/relationships/slide" Target="slides/slide105.xml"/><Relationship Id="rId108" Type="http://schemas.openxmlformats.org/officeDocument/2006/relationships/slide" Target="slides/slide104.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00" Type="http://schemas.openxmlformats.org/officeDocument/2006/relationships/slide" Target="slides/slide96.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29" Type="http://schemas.openxmlformats.org/officeDocument/2006/relationships/slide" Target="slides/slide125.xml"/><Relationship Id="rId128" Type="http://schemas.openxmlformats.org/officeDocument/2006/relationships/slide" Target="slides/slide124.xml"/><Relationship Id="rId127" Type="http://schemas.openxmlformats.org/officeDocument/2006/relationships/slide" Target="slides/slide123.xml"/><Relationship Id="rId126" Type="http://schemas.openxmlformats.org/officeDocument/2006/relationships/slide" Target="slides/slide122.xml"/><Relationship Id="rId26" Type="http://schemas.openxmlformats.org/officeDocument/2006/relationships/slide" Target="slides/slide22.xml"/><Relationship Id="rId121" Type="http://schemas.openxmlformats.org/officeDocument/2006/relationships/slide" Target="slides/slide117.xml"/><Relationship Id="rId25" Type="http://schemas.openxmlformats.org/officeDocument/2006/relationships/slide" Target="slides/slide21.xml"/><Relationship Id="rId120" Type="http://schemas.openxmlformats.org/officeDocument/2006/relationships/slide" Target="slides/slide116.xml"/><Relationship Id="rId28" Type="http://schemas.openxmlformats.org/officeDocument/2006/relationships/slide" Target="slides/slide24.xml"/><Relationship Id="rId27" Type="http://schemas.openxmlformats.org/officeDocument/2006/relationships/slide" Target="slides/slide23.xml"/><Relationship Id="rId125" Type="http://schemas.openxmlformats.org/officeDocument/2006/relationships/slide" Target="slides/slide121.xml"/><Relationship Id="rId29" Type="http://schemas.openxmlformats.org/officeDocument/2006/relationships/slide" Target="slides/slide25.xml"/><Relationship Id="rId124" Type="http://schemas.openxmlformats.org/officeDocument/2006/relationships/slide" Target="slides/slide120.xml"/><Relationship Id="rId123" Type="http://schemas.openxmlformats.org/officeDocument/2006/relationships/slide" Target="slides/slide119.xml"/><Relationship Id="rId122" Type="http://schemas.openxmlformats.org/officeDocument/2006/relationships/slide" Target="slides/slide118.xml"/><Relationship Id="rId95" Type="http://schemas.openxmlformats.org/officeDocument/2006/relationships/slide" Target="slides/slide91.xml"/><Relationship Id="rId94" Type="http://schemas.openxmlformats.org/officeDocument/2006/relationships/slide" Target="slides/slide90.xml"/><Relationship Id="rId97" Type="http://schemas.openxmlformats.org/officeDocument/2006/relationships/slide" Target="slides/slide93.xml"/><Relationship Id="rId96" Type="http://schemas.openxmlformats.org/officeDocument/2006/relationships/slide" Target="slides/slide92.xml"/><Relationship Id="rId11" Type="http://schemas.openxmlformats.org/officeDocument/2006/relationships/slide" Target="slides/slide7.xml"/><Relationship Id="rId99" Type="http://schemas.openxmlformats.org/officeDocument/2006/relationships/slide" Target="slides/slide95.xml"/><Relationship Id="rId10" Type="http://schemas.openxmlformats.org/officeDocument/2006/relationships/slide" Target="slides/slide6.xml"/><Relationship Id="rId98" Type="http://schemas.openxmlformats.org/officeDocument/2006/relationships/slide" Target="slides/slide94.xml"/><Relationship Id="rId13" Type="http://schemas.openxmlformats.org/officeDocument/2006/relationships/slide" Target="slides/slide9.xml"/><Relationship Id="rId12" Type="http://schemas.openxmlformats.org/officeDocument/2006/relationships/slide" Target="slides/slide8.xml"/><Relationship Id="rId91" Type="http://schemas.openxmlformats.org/officeDocument/2006/relationships/slide" Target="slides/slide87.xml"/><Relationship Id="rId90" Type="http://schemas.openxmlformats.org/officeDocument/2006/relationships/slide" Target="slides/slide86.xml"/><Relationship Id="rId93" Type="http://schemas.openxmlformats.org/officeDocument/2006/relationships/slide" Target="slides/slide89.xml"/><Relationship Id="rId92" Type="http://schemas.openxmlformats.org/officeDocument/2006/relationships/slide" Target="slides/slide88.xml"/><Relationship Id="rId118" Type="http://schemas.openxmlformats.org/officeDocument/2006/relationships/slide" Target="slides/slide114.xml"/><Relationship Id="rId117" Type="http://schemas.openxmlformats.org/officeDocument/2006/relationships/slide" Target="slides/slide113.xml"/><Relationship Id="rId116" Type="http://schemas.openxmlformats.org/officeDocument/2006/relationships/slide" Target="slides/slide112.xml"/><Relationship Id="rId115" Type="http://schemas.openxmlformats.org/officeDocument/2006/relationships/slide" Target="slides/slide111.xml"/><Relationship Id="rId119" Type="http://schemas.openxmlformats.org/officeDocument/2006/relationships/slide" Target="slides/slide115.xml"/><Relationship Id="rId15" Type="http://schemas.openxmlformats.org/officeDocument/2006/relationships/slide" Target="slides/slide11.xml"/><Relationship Id="rId110" Type="http://schemas.openxmlformats.org/officeDocument/2006/relationships/slide" Target="slides/slide106.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14" Type="http://schemas.openxmlformats.org/officeDocument/2006/relationships/slide" Target="slides/slide110.xml"/><Relationship Id="rId18" Type="http://schemas.openxmlformats.org/officeDocument/2006/relationships/slide" Target="slides/slide14.xml"/><Relationship Id="rId113" Type="http://schemas.openxmlformats.org/officeDocument/2006/relationships/slide" Target="slides/slide109.xml"/><Relationship Id="rId112" Type="http://schemas.openxmlformats.org/officeDocument/2006/relationships/slide" Target="slides/slide108.xml"/><Relationship Id="rId111" Type="http://schemas.openxmlformats.org/officeDocument/2006/relationships/slide" Target="slides/slide107.xml"/><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43" Type="http://schemas.openxmlformats.org/officeDocument/2006/relationships/slide" Target="slides/slide139.xml"/><Relationship Id="rId142" Type="http://schemas.openxmlformats.org/officeDocument/2006/relationships/slide" Target="slides/slide138.xml"/><Relationship Id="rId141" Type="http://schemas.openxmlformats.org/officeDocument/2006/relationships/slide" Target="slides/slide137.xml"/><Relationship Id="rId140" Type="http://schemas.openxmlformats.org/officeDocument/2006/relationships/slide" Target="slides/slide136.xml"/><Relationship Id="rId5" Type="http://schemas.openxmlformats.org/officeDocument/2006/relationships/slide" Target="slides/slide1.xml"/><Relationship Id="rId6" Type="http://schemas.openxmlformats.org/officeDocument/2006/relationships/slide" Target="slides/slide2.xml"/><Relationship Id="rId146" Type="http://schemas.openxmlformats.org/officeDocument/2006/relationships/slide" Target="slides/slide142.xml"/><Relationship Id="rId7" Type="http://schemas.openxmlformats.org/officeDocument/2006/relationships/slide" Target="slides/slide3.xml"/><Relationship Id="rId145" Type="http://schemas.openxmlformats.org/officeDocument/2006/relationships/slide" Target="slides/slide141.xml"/><Relationship Id="rId8" Type="http://schemas.openxmlformats.org/officeDocument/2006/relationships/slide" Target="slides/slide4.xml"/><Relationship Id="rId144" Type="http://schemas.openxmlformats.org/officeDocument/2006/relationships/slide" Target="slides/slide140.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139" Type="http://schemas.openxmlformats.org/officeDocument/2006/relationships/slide" Target="slides/slide135.xml"/><Relationship Id="rId138" Type="http://schemas.openxmlformats.org/officeDocument/2006/relationships/slide" Target="slides/slide134.xml"/><Relationship Id="rId137" Type="http://schemas.openxmlformats.org/officeDocument/2006/relationships/slide" Target="slides/slide133.xml"/><Relationship Id="rId132" Type="http://schemas.openxmlformats.org/officeDocument/2006/relationships/slide" Target="slides/slide128.xml"/><Relationship Id="rId131" Type="http://schemas.openxmlformats.org/officeDocument/2006/relationships/slide" Target="slides/slide127.xml"/><Relationship Id="rId130" Type="http://schemas.openxmlformats.org/officeDocument/2006/relationships/slide" Target="slides/slide126.xml"/><Relationship Id="rId136" Type="http://schemas.openxmlformats.org/officeDocument/2006/relationships/slide" Target="slides/slide132.xml"/><Relationship Id="rId135" Type="http://schemas.openxmlformats.org/officeDocument/2006/relationships/slide" Target="slides/slide131.xml"/><Relationship Id="rId134" Type="http://schemas.openxmlformats.org/officeDocument/2006/relationships/slide" Target="slides/slide130.xml"/><Relationship Id="rId133" Type="http://schemas.openxmlformats.org/officeDocument/2006/relationships/slide" Target="slides/slide129.xml"/><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65" Type="http://schemas.openxmlformats.org/officeDocument/2006/relationships/slide" Target="slides/slide61.xml"/><Relationship Id="rId68" Type="http://schemas.openxmlformats.org/officeDocument/2006/relationships/slide" Target="slides/slide64.xml"/><Relationship Id="rId67" Type="http://schemas.openxmlformats.org/officeDocument/2006/relationships/slide" Target="slides/slide63.xml"/><Relationship Id="rId60" Type="http://schemas.openxmlformats.org/officeDocument/2006/relationships/slide" Target="slides/slide56.xml"/><Relationship Id="rId69" Type="http://schemas.openxmlformats.org/officeDocument/2006/relationships/slide" Target="slides/slide6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54" Type="http://schemas.openxmlformats.org/officeDocument/2006/relationships/slide" Target="slides/slide50.xml"/><Relationship Id="rId57" Type="http://schemas.openxmlformats.org/officeDocument/2006/relationships/slide" Target="slides/slide53.xml"/><Relationship Id="rId56" Type="http://schemas.openxmlformats.org/officeDocument/2006/relationships/slide" Target="slides/slide52.xml"/><Relationship Id="rId59" Type="http://schemas.openxmlformats.org/officeDocument/2006/relationships/slide" Target="slides/slide55.xml"/><Relationship Id="rId58"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ngroup.com/articles/f-shaped-pattern-reading-web-content/"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ordstream.com/blog/ws/2016/04/13/retargeting-ad-ideas" TargetMode="External"/><Relationship Id="rId3" Type="http://schemas.openxmlformats.org/officeDocument/2006/relationships/hyperlink" Target="http://blog.wishpond.com/post/106410011352/5-great-retargeting-remarketing-examples-and"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lideshare.net/HubSpot/the-fundamentals-of-blogging/20-Keep_your_buyer_persona_in"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lideshare.net/HubSpot/the-fundamentals-of-blogging/20-Keep_your_buyer_persona_in" TargetMode="Externa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lideshare.net/HubSpot/the-fundamentals-of-blogging/20-Keep_your_buyer_persona_in" TargetMode="Externa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lideshare.net/HubSpot/the-fundamentals-of-blogging/20-Keep_your_buyer_persona_in" TargetMode="Externa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lideshare.net/HubSpot/the-fundamentals-of-blogging/20-Keep_your_buyer_persona_in" TargetMode="Externa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0" name="Shape 110"/>
        <p:cNvGrpSpPr/>
        <p:nvPr/>
      </p:nvGrpSpPr>
      <p:grpSpPr>
        <a:xfrm>
          <a:off x="0" y="0"/>
          <a:ext cx="0" cy="0"/>
          <a:chOff x="0" y="0"/>
          <a:chExt cx="0" cy="0"/>
        </a:xfrm>
      </p:grpSpPr>
      <p:sp>
        <p:nvSpPr>
          <p:cNvPr id="111" name="Shape 1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2" name="Shape 11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8" name="Shape 788"/>
        <p:cNvGrpSpPr/>
        <p:nvPr/>
      </p:nvGrpSpPr>
      <p:grpSpPr>
        <a:xfrm>
          <a:off x="0" y="0"/>
          <a:ext cx="0" cy="0"/>
          <a:chOff x="0" y="0"/>
          <a:chExt cx="0" cy="0"/>
        </a:xfrm>
      </p:grpSpPr>
      <p:sp>
        <p:nvSpPr>
          <p:cNvPr id="789" name="Shape 7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90" name="Shape 79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95" name="Shape 795"/>
        <p:cNvGrpSpPr/>
        <p:nvPr/>
      </p:nvGrpSpPr>
      <p:grpSpPr>
        <a:xfrm>
          <a:off x="0" y="0"/>
          <a:ext cx="0" cy="0"/>
          <a:chOff x="0" y="0"/>
          <a:chExt cx="0" cy="0"/>
        </a:xfrm>
      </p:grpSpPr>
      <p:sp>
        <p:nvSpPr>
          <p:cNvPr id="796" name="Shape 7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97" name="Shape 79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3" name="Shape 803"/>
        <p:cNvGrpSpPr/>
        <p:nvPr/>
      </p:nvGrpSpPr>
      <p:grpSpPr>
        <a:xfrm>
          <a:off x="0" y="0"/>
          <a:ext cx="0" cy="0"/>
          <a:chOff x="0" y="0"/>
          <a:chExt cx="0" cy="0"/>
        </a:xfrm>
      </p:grpSpPr>
      <p:sp>
        <p:nvSpPr>
          <p:cNvPr id="804" name="Shape 8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05" name="Shape 80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10" name="Shape 810"/>
        <p:cNvGrpSpPr/>
        <p:nvPr/>
      </p:nvGrpSpPr>
      <p:grpSpPr>
        <a:xfrm>
          <a:off x="0" y="0"/>
          <a:ext cx="0" cy="0"/>
          <a:chOff x="0" y="0"/>
          <a:chExt cx="0" cy="0"/>
        </a:xfrm>
      </p:grpSpPr>
      <p:sp>
        <p:nvSpPr>
          <p:cNvPr id="811" name="Shape 8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12" name="Shape 81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18" name="Shape 818"/>
        <p:cNvGrpSpPr/>
        <p:nvPr/>
      </p:nvGrpSpPr>
      <p:grpSpPr>
        <a:xfrm>
          <a:off x="0" y="0"/>
          <a:ext cx="0" cy="0"/>
          <a:chOff x="0" y="0"/>
          <a:chExt cx="0" cy="0"/>
        </a:xfrm>
      </p:grpSpPr>
      <p:sp>
        <p:nvSpPr>
          <p:cNvPr id="819" name="Shape 8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20" name="Shape 82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https://www.hubspot.com/marketing-statistics</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27" name="Shape 827"/>
        <p:cNvGrpSpPr/>
        <p:nvPr/>
      </p:nvGrpSpPr>
      <p:grpSpPr>
        <a:xfrm>
          <a:off x="0" y="0"/>
          <a:ext cx="0" cy="0"/>
          <a:chOff x="0" y="0"/>
          <a:chExt cx="0" cy="0"/>
        </a:xfrm>
      </p:grpSpPr>
      <p:sp>
        <p:nvSpPr>
          <p:cNvPr id="828" name="Shape 8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29" name="Shape 82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36" name="Shape 836"/>
        <p:cNvGrpSpPr/>
        <p:nvPr/>
      </p:nvGrpSpPr>
      <p:grpSpPr>
        <a:xfrm>
          <a:off x="0" y="0"/>
          <a:ext cx="0" cy="0"/>
          <a:chOff x="0" y="0"/>
          <a:chExt cx="0" cy="0"/>
        </a:xfrm>
      </p:grpSpPr>
      <p:sp>
        <p:nvSpPr>
          <p:cNvPr id="837" name="Shape 8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38" name="Shape 83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a:t>
            </a:r>
            <a:r>
              <a:rPr lang="en"/>
              <a:t>https://support.google.com/youtube/answer/2467968?hl=en</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43" name="Shape 843"/>
        <p:cNvGrpSpPr/>
        <p:nvPr/>
      </p:nvGrpSpPr>
      <p:grpSpPr>
        <a:xfrm>
          <a:off x="0" y="0"/>
          <a:ext cx="0" cy="0"/>
          <a:chOff x="0" y="0"/>
          <a:chExt cx="0" cy="0"/>
        </a:xfrm>
      </p:grpSpPr>
      <p:sp>
        <p:nvSpPr>
          <p:cNvPr id="844" name="Shape 8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45" name="Shape 84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50" name="Shape 850"/>
        <p:cNvGrpSpPr/>
        <p:nvPr/>
      </p:nvGrpSpPr>
      <p:grpSpPr>
        <a:xfrm>
          <a:off x="0" y="0"/>
          <a:ext cx="0" cy="0"/>
          <a:chOff x="0" y="0"/>
          <a:chExt cx="0" cy="0"/>
        </a:xfrm>
      </p:grpSpPr>
      <p:sp>
        <p:nvSpPr>
          <p:cNvPr id="851" name="Shape 8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52" name="Shape 8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55" name="Shape 855"/>
        <p:cNvGrpSpPr/>
        <p:nvPr/>
      </p:nvGrpSpPr>
      <p:grpSpPr>
        <a:xfrm>
          <a:off x="0" y="0"/>
          <a:ext cx="0" cy="0"/>
          <a:chOff x="0" y="0"/>
          <a:chExt cx="0" cy="0"/>
        </a:xfrm>
      </p:grpSpPr>
      <p:sp>
        <p:nvSpPr>
          <p:cNvPr id="856" name="Shape 8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57" name="Shape 8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7" name="Shape 117"/>
        <p:cNvGrpSpPr/>
        <p:nvPr/>
      </p:nvGrpSpPr>
      <p:grpSpPr>
        <a:xfrm>
          <a:off x="0" y="0"/>
          <a:ext cx="0" cy="0"/>
          <a:chOff x="0" y="0"/>
          <a:chExt cx="0" cy="0"/>
        </a:xfrm>
      </p:grpSpPr>
      <p:sp>
        <p:nvSpPr>
          <p:cNvPr id="118" name="Shape 1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9" name="Shape 11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62" name="Shape 862"/>
        <p:cNvGrpSpPr/>
        <p:nvPr/>
      </p:nvGrpSpPr>
      <p:grpSpPr>
        <a:xfrm>
          <a:off x="0" y="0"/>
          <a:ext cx="0" cy="0"/>
          <a:chOff x="0" y="0"/>
          <a:chExt cx="0" cy="0"/>
        </a:xfrm>
      </p:grpSpPr>
      <p:sp>
        <p:nvSpPr>
          <p:cNvPr id="863" name="Shape 8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64" name="Shape 86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67" name="Shape 867"/>
        <p:cNvGrpSpPr/>
        <p:nvPr/>
      </p:nvGrpSpPr>
      <p:grpSpPr>
        <a:xfrm>
          <a:off x="0" y="0"/>
          <a:ext cx="0" cy="0"/>
          <a:chOff x="0" y="0"/>
          <a:chExt cx="0" cy="0"/>
        </a:xfrm>
      </p:grpSpPr>
      <p:sp>
        <p:nvSpPr>
          <p:cNvPr id="868" name="Shape 8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69" name="Shape 86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74" name="Shape 874"/>
        <p:cNvGrpSpPr/>
        <p:nvPr/>
      </p:nvGrpSpPr>
      <p:grpSpPr>
        <a:xfrm>
          <a:off x="0" y="0"/>
          <a:ext cx="0" cy="0"/>
          <a:chOff x="0" y="0"/>
          <a:chExt cx="0" cy="0"/>
        </a:xfrm>
      </p:grpSpPr>
      <p:sp>
        <p:nvSpPr>
          <p:cNvPr id="875" name="Shape 8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76" name="Shape 87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79" name="Shape 879"/>
        <p:cNvGrpSpPr/>
        <p:nvPr/>
      </p:nvGrpSpPr>
      <p:grpSpPr>
        <a:xfrm>
          <a:off x="0" y="0"/>
          <a:ext cx="0" cy="0"/>
          <a:chOff x="0" y="0"/>
          <a:chExt cx="0" cy="0"/>
        </a:xfrm>
      </p:grpSpPr>
      <p:sp>
        <p:nvSpPr>
          <p:cNvPr id="880" name="Shape 8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81" name="Shape 88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86" name="Shape 886"/>
        <p:cNvGrpSpPr/>
        <p:nvPr/>
      </p:nvGrpSpPr>
      <p:grpSpPr>
        <a:xfrm>
          <a:off x="0" y="0"/>
          <a:ext cx="0" cy="0"/>
          <a:chOff x="0" y="0"/>
          <a:chExt cx="0" cy="0"/>
        </a:xfrm>
      </p:grpSpPr>
      <p:sp>
        <p:nvSpPr>
          <p:cNvPr id="887" name="Shape 8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88" name="Shape 88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91" name="Shape 891"/>
        <p:cNvGrpSpPr/>
        <p:nvPr/>
      </p:nvGrpSpPr>
      <p:grpSpPr>
        <a:xfrm>
          <a:off x="0" y="0"/>
          <a:ext cx="0" cy="0"/>
          <a:chOff x="0" y="0"/>
          <a:chExt cx="0" cy="0"/>
        </a:xfrm>
      </p:grpSpPr>
      <p:sp>
        <p:nvSpPr>
          <p:cNvPr id="892" name="Shape 8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93" name="Shape 8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98" name="Shape 898"/>
        <p:cNvGrpSpPr/>
        <p:nvPr/>
      </p:nvGrpSpPr>
      <p:grpSpPr>
        <a:xfrm>
          <a:off x="0" y="0"/>
          <a:ext cx="0" cy="0"/>
          <a:chOff x="0" y="0"/>
          <a:chExt cx="0" cy="0"/>
        </a:xfrm>
      </p:grpSpPr>
      <p:sp>
        <p:nvSpPr>
          <p:cNvPr id="899" name="Shape 8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00" name="Shape 9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a:t>
            </a:r>
            <a:r>
              <a:rPr lang="en"/>
              <a:t>http://vergecampus.com/2015/05/banner-ads/</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05" name="Shape 905"/>
        <p:cNvGrpSpPr/>
        <p:nvPr/>
      </p:nvGrpSpPr>
      <p:grpSpPr>
        <a:xfrm>
          <a:off x="0" y="0"/>
          <a:ext cx="0" cy="0"/>
          <a:chOff x="0" y="0"/>
          <a:chExt cx="0" cy="0"/>
        </a:xfrm>
      </p:grpSpPr>
      <p:sp>
        <p:nvSpPr>
          <p:cNvPr id="906" name="Shape 9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07" name="Shape 90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14" name="Shape 914"/>
        <p:cNvGrpSpPr/>
        <p:nvPr/>
      </p:nvGrpSpPr>
      <p:grpSpPr>
        <a:xfrm>
          <a:off x="0" y="0"/>
          <a:ext cx="0" cy="0"/>
          <a:chOff x="0" y="0"/>
          <a:chExt cx="0" cy="0"/>
        </a:xfrm>
      </p:grpSpPr>
      <p:sp>
        <p:nvSpPr>
          <p:cNvPr id="915" name="Shape 9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16" name="Shape 91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a:t>
            </a:r>
            <a:r>
              <a:rPr lang="en"/>
              <a:t>http://www.adotas.com/2013/03/study-86-of-consumers-suffer-from-banner-blindness/</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23" name="Shape 923"/>
        <p:cNvGrpSpPr/>
        <p:nvPr/>
      </p:nvGrpSpPr>
      <p:grpSpPr>
        <a:xfrm>
          <a:off x="0" y="0"/>
          <a:ext cx="0" cy="0"/>
          <a:chOff x="0" y="0"/>
          <a:chExt cx="0" cy="0"/>
        </a:xfrm>
      </p:grpSpPr>
      <p:sp>
        <p:nvSpPr>
          <p:cNvPr id="924" name="Shape 9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25" name="Shape 92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a:t>
            </a:r>
            <a:r>
              <a:rPr lang="en"/>
              <a:t>https://vwo.com/blog/banner-blindness/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3" name="Shape 123"/>
        <p:cNvGrpSpPr/>
        <p:nvPr/>
      </p:nvGrpSpPr>
      <p:grpSpPr>
        <a:xfrm>
          <a:off x="0" y="0"/>
          <a:ext cx="0" cy="0"/>
          <a:chOff x="0" y="0"/>
          <a:chExt cx="0" cy="0"/>
        </a:xfrm>
      </p:grpSpPr>
      <p:sp>
        <p:nvSpPr>
          <p:cNvPr id="124" name="Shape 1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5" name="Shape 12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30" name="Shape 930"/>
        <p:cNvGrpSpPr/>
        <p:nvPr/>
      </p:nvGrpSpPr>
      <p:grpSpPr>
        <a:xfrm>
          <a:off x="0" y="0"/>
          <a:ext cx="0" cy="0"/>
          <a:chOff x="0" y="0"/>
          <a:chExt cx="0" cy="0"/>
        </a:xfrm>
      </p:grpSpPr>
      <p:sp>
        <p:nvSpPr>
          <p:cNvPr id="931" name="Shape 9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32" name="Shape 93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a:t>
            </a:r>
            <a:r>
              <a:rPr lang="en"/>
              <a:t>https://www.infolinks.com/blog/uncategorized/beating-banner-blindness/</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37" name="Shape 937"/>
        <p:cNvGrpSpPr/>
        <p:nvPr/>
      </p:nvGrpSpPr>
      <p:grpSpPr>
        <a:xfrm>
          <a:off x="0" y="0"/>
          <a:ext cx="0" cy="0"/>
          <a:chOff x="0" y="0"/>
          <a:chExt cx="0" cy="0"/>
        </a:xfrm>
      </p:grpSpPr>
      <p:sp>
        <p:nvSpPr>
          <p:cNvPr id="938" name="Shape 9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39" name="Shape 93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a:t>
            </a:r>
            <a:r>
              <a:rPr lang="en"/>
              <a:t>http://unbounce.com/online-marketing/native-ads-vs-banner-ads/</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45" name="Shape 945"/>
        <p:cNvGrpSpPr/>
        <p:nvPr/>
      </p:nvGrpSpPr>
      <p:grpSpPr>
        <a:xfrm>
          <a:off x="0" y="0"/>
          <a:ext cx="0" cy="0"/>
          <a:chOff x="0" y="0"/>
          <a:chExt cx="0" cy="0"/>
        </a:xfrm>
      </p:grpSpPr>
      <p:sp>
        <p:nvSpPr>
          <p:cNvPr id="946" name="Shape 9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47" name="Shape 9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a:t>
            </a:r>
            <a:r>
              <a:rPr lang="en"/>
              <a:t>http://hub.bannerflow.com/online-display-advertising-hub/4-ways-to-improve-your-banner-ad-design</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53" name="Shape 953"/>
        <p:cNvGrpSpPr/>
        <p:nvPr/>
      </p:nvGrpSpPr>
      <p:grpSpPr>
        <a:xfrm>
          <a:off x="0" y="0"/>
          <a:ext cx="0" cy="0"/>
          <a:chOff x="0" y="0"/>
          <a:chExt cx="0" cy="0"/>
        </a:xfrm>
      </p:grpSpPr>
      <p:sp>
        <p:nvSpPr>
          <p:cNvPr id="954" name="Shape 9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55" name="Shape 9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a:t>
            </a:r>
            <a:r>
              <a:rPr lang="en"/>
              <a:t>http://www.bannersnack.com/blog/banner-ads-examples-from-tech-industry/</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61" name="Shape 961"/>
        <p:cNvGrpSpPr/>
        <p:nvPr/>
      </p:nvGrpSpPr>
      <p:grpSpPr>
        <a:xfrm>
          <a:off x="0" y="0"/>
          <a:ext cx="0" cy="0"/>
          <a:chOff x="0" y="0"/>
          <a:chExt cx="0" cy="0"/>
        </a:xfrm>
      </p:grpSpPr>
      <p:sp>
        <p:nvSpPr>
          <p:cNvPr id="962" name="Shape 9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63" name="Shape 96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a:t>
            </a:r>
            <a:r>
              <a:rPr lang="en"/>
              <a:t>https://www.forbes.com/sites/gabrielshaoolian/2016/04/08/effective-banner-designs-real-world-examples/#27029b89741d</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69" name="Shape 969"/>
        <p:cNvGrpSpPr/>
        <p:nvPr/>
      </p:nvGrpSpPr>
      <p:grpSpPr>
        <a:xfrm>
          <a:off x="0" y="0"/>
          <a:ext cx="0" cy="0"/>
          <a:chOff x="0" y="0"/>
          <a:chExt cx="0" cy="0"/>
        </a:xfrm>
      </p:grpSpPr>
      <p:sp>
        <p:nvSpPr>
          <p:cNvPr id="970" name="Shape 9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71" name="Shape 97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75" name="Shape 975"/>
        <p:cNvGrpSpPr/>
        <p:nvPr/>
      </p:nvGrpSpPr>
      <p:grpSpPr>
        <a:xfrm>
          <a:off x="0" y="0"/>
          <a:ext cx="0" cy="0"/>
          <a:chOff x="0" y="0"/>
          <a:chExt cx="0" cy="0"/>
        </a:xfrm>
      </p:grpSpPr>
      <p:sp>
        <p:nvSpPr>
          <p:cNvPr id="976" name="Shape 9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77" name="Shape 97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83" name="Shape 983"/>
        <p:cNvGrpSpPr/>
        <p:nvPr/>
      </p:nvGrpSpPr>
      <p:grpSpPr>
        <a:xfrm>
          <a:off x="0" y="0"/>
          <a:ext cx="0" cy="0"/>
          <a:chOff x="0" y="0"/>
          <a:chExt cx="0" cy="0"/>
        </a:xfrm>
      </p:grpSpPr>
      <p:sp>
        <p:nvSpPr>
          <p:cNvPr id="984" name="Shape 9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85" name="Shape 98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90" name="Shape 990"/>
        <p:cNvGrpSpPr/>
        <p:nvPr/>
      </p:nvGrpSpPr>
      <p:grpSpPr>
        <a:xfrm>
          <a:off x="0" y="0"/>
          <a:ext cx="0" cy="0"/>
          <a:chOff x="0" y="0"/>
          <a:chExt cx="0" cy="0"/>
        </a:xfrm>
      </p:grpSpPr>
      <p:sp>
        <p:nvSpPr>
          <p:cNvPr id="991" name="Shape 9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92" name="Shape 99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97" name="Shape 997"/>
        <p:cNvGrpSpPr/>
        <p:nvPr/>
      </p:nvGrpSpPr>
      <p:grpSpPr>
        <a:xfrm>
          <a:off x="0" y="0"/>
          <a:ext cx="0" cy="0"/>
          <a:chOff x="0" y="0"/>
          <a:chExt cx="0" cy="0"/>
        </a:xfrm>
      </p:grpSpPr>
      <p:sp>
        <p:nvSpPr>
          <p:cNvPr id="998" name="Shape 9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99" name="Shape 99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0" name="Shape 130"/>
        <p:cNvGrpSpPr/>
        <p:nvPr/>
      </p:nvGrpSpPr>
      <p:grpSpPr>
        <a:xfrm>
          <a:off x="0" y="0"/>
          <a:ext cx="0" cy="0"/>
          <a:chOff x="0" y="0"/>
          <a:chExt cx="0" cy="0"/>
        </a:xfrm>
      </p:grpSpPr>
      <p:sp>
        <p:nvSpPr>
          <p:cNvPr id="131" name="Shape 1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2" name="Shape 13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05" name="Shape 1005"/>
        <p:cNvGrpSpPr/>
        <p:nvPr/>
      </p:nvGrpSpPr>
      <p:grpSpPr>
        <a:xfrm>
          <a:off x="0" y="0"/>
          <a:ext cx="0" cy="0"/>
          <a:chOff x="0" y="0"/>
          <a:chExt cx="0" cy="0"/>
        </a:xfrm>
      </p:grpSpPr>
      <p:sp>
        <p:nvSpPr>
          <p:cNvPr id="1006" name="Shape 10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07" name="Shape 100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12" name="Shape 1012"/>
        <p:cNvGrpSpPr/>
        <p:nvPr/>
      </p:nvGrpSpPr>
      <p:grpSpPr>
        <a:xfrm>
          <a:off x="0" y="0"/>
          <a:ext cx="0" cy="0"/>
          <a:chOff x="0" y="0"/>
          <a:chExt cx="0" cy="0"/>
        </a:xfrm>
      </p:grpSpPr>
      <p:sp>
        <p:nvSpPr>
          <p:cNvPr id="1013" name="Shape 10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14" name="Shape 101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19" name="Shape 1019"/>
        <p:cNvGrpSpPr/>
        <p:nvPr/>
      </p:nvGrpSpPr>
      <p:grpSpPr>
        <a:xfrm>
          <a:off x="0" y="0"/>
          <a:ext cx="0" cy="0"/>
          <a:chOff x="0" y="0"/>
          <a:chExt cx="0" cy="0"/>
        </a:xfrm>
      </p:grpSpPr>
      <p:sp>
        <p:nvSpPr>
          <p:cNvPr id="1020" name="Shape 10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21" name="Shape 102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27" name="Shape 1027"/>
        <p:cNvGrpSpPr/>
        <p:nvPr/>
      </p:nvGrpSpPr>
      <p:grpSpPr>
        <a:xfrm>
          <a:off x="0" y="0"/>
          <a:ext cx="0" cy="0"/>
          <a:chOff x="0" y="0"/>
          <a:chExt cx="0" cy="0"/>
        </a:xfrm>
      </p:grpSpPr>
      <p:sp>
        <p:nvSpPr>
          <p:cNvPr id="1028" name="Shape 10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29" name="Shape 102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34" name="Shape 1034"/>
        <p:cNvGrpSpPr/>
        <p:nvPr/>
      </p:nvGrpSpPr>
      <p:grpSpPr>
        <a:xfrm>
          <a:off x="0" y="0"/>
          <a:ext cx="0" cy="0"/>
          <a:chOff x="0" y="0"/>
          <a:chExt cx="0" cy="0"/>
        </a:xfrm>
      </p:grpSpPr>
      <p:sp>
        <p:nvSpPr>
          <p:cNvPr id="1035" name="Shape 10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36" name="Shape 103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41" name="Shape 1041"/>
        <p:cNvGrpSpPr/>
        <p:nvPr/>
      </p:nvGrpSpPr>
      <p:grpSpPr>
        <a:xfrm>
          <a:off x="0" y="0"/>
          <a:ext cx="0" cy="0"/>
          <a:chOff x="0" y="0"/>
          <a:chExt cx="0" cy="0"/>
        </a:xfrm>
      </p:grpSpPr>
      <p:sp>
        <p:nvSpPr>
          <p:cNvPr id="1042" name="Shape 10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43" name="Shape 104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48" name="Shape 1048"/>
        <p:cNvGrpSpPr/>
        <p:nvPr/>
      </p:nvGrpSpPr>
      <p:grpSpPr>
        <a:xfrm>
          <a:off x="0" y="0"/>
          <a:ext cx="0" cy="0"/>
          <a:chOff x="0" y="0"/>
          <a:chExt cx="0" cy="0"/>
        </a:xfrm>
      </p:grpSpPr>
      <p:sp>
        <p:nvSpPr>
          <p:cNvPr id="1049" name="Shape 10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50" name="Shape 10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55" name="Shape 1055"/>
        <p:cNvGrpSpPr/>
        <p:nvPr/>
      </p:nvGrpSpPr>
      <p:grpSpPr>
        <a:xfrm>
          <a:off x="0" y="0"/>
          <a:ext cx="0" cy="0"/>
          <a:chOff x="0" y="0"/>
          <a:chExt cx="0" cy="0"/>
        </a:xfrm>
      </p:grpSpPr>
      <p:sp>
        <p:nvSpPr>
          <p:cNvPr id="1056" name="Shape 10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57" name="Shape 10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a:t>
            </a:r>
            <a:r>
              <a:rPr lang="en"/>
              <a:t>https://digitalsynopsis.com/design/27-funny-graphic-designer-posters-charts/</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61" name="Shape 1061"/>
        <p:cNvGrpSpPr/>
        <p:nvPr/>
      </p:nvGrpSpPr>
      <p:grpSpPr>
        <a:xfrm>
          <a:off x="0" y="0"/>
          <a:ext cx="0" cy="0"/>
          <a:chOff x="0" y="0"/>
          <a:chExt cx="0" cy="0"/>
        </a:xfrm>
      </p:grpSpPr>
      <p:sp>
        <p:nvSpPr>
          <p:cNvPr id="1062" name="Shape 10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63" name="Shape 106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68" name="Shape 1068"/>
        <p:cNvGrpSpPr/>
        <p:nvPr/>
      </p:nvGrpSpPr>
      <p:grpSpPr>
        <a:xfrm>
          <a:off x="0" y="0"/>
          <a:ext cx="0" cy="0"/>
          <a:chOff x="0" y="0"/>
          <a:chExt cx="0" cy="0"/>
        </a:xfrm>
      </p:grpSpPr>
      <p:sp>
        <p:nvSpPr>
          <p:cNvPr id="1069" name="Shape 10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70" name="Shape 107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7" name="Shape 137"/>
        <p:cNvGrpSpPr/>
        <p:nvPr/>
      </p:nvGrpSpPr>
      <p:grpSpPr>
        <a:xfrm>
          <a:off x="0" y="0"/>
          <a:ext cx="0" cy="0"/>
          <a:chOff x="0" y="0"/>
          <a:chExt cx="0" cy="0"/>
        </a:xfrm>
      </p:grpSpPr>
      <p:sp>
        <p:nvSpPr>
          <p:cNvPr id="138" name="Shape 1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9" name="Shape 13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76" name="Shape 1076"/>
        <p:cNvGrpSpPr/>
        <p:nvPr/>
      </p:nvGrpSpPr>
      <p:grpSpPr>
        <a:xfrm>
          <a:off x="0" y="0"/>
          <a:ext cx="0" cy="0"/>
          <a:chOff x="0" y="0"/>
          <a:chExt cx="0" cy="0"/>
        </a:xfrm>
      </p:grpSpPr>
      <p:sp>
        <p:nvSpPr>
          <p:cNvPr id="1077" name="Shape 10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78" name="Shape 107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84" name="Shape 1084"/>
        <p:cNvGrpSpPr/>
        <p:nvPr/>
      </p:nvGrpSpPr>
      <p:grpSpPr>
        <a:xfrm>
          <a:off x="0" y="0"/>
          <a:ext cx="0" cy="0"/>
          <a:chOff x="0" y="0"/>
          <a:chExt cx="0" cy="0"/>
        </a:xfrm>
      </p:grpSpPr>
      <p:sp>
        <p:nvSpPr>
          <p:cNvPr id="1085" name="Shape 10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86" name="Shape 108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92" name="Shape 1092"/>
        <p:cNvGrpSpPr/>
        <p:nvPr/>
      </p:nvGrpSpPr>
      <p:grpSpPr>
        <a:xfrm>
          <a:off x="0" y="0"/>
          <a:ext cx="0" cy="0"/>
          <a:chOff x="0" y="0"/>
          <a:chExt cx="0" cy="0"/>
        </a:xfrm>
      </p:grpSpPr>
      <p:sp>
        <p:nvSpPr>
          <p:cNvPr id="1093" name="Shape 10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94" name="Shape 109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2" name="Shape 142"/>
        <p:cNvGrpSpPr/>
        <p:nvPr/>
      </p:nvGrpSpPr>
      <p:grpSpPr>
        <a:xfrm>
          <a:off x="0" y="0"/>
          <a:ext cx="0" cy="0"/>
          <a:chOff x="0" y="0"/>
          <a:chExt cx="0" cy="0"/>
        </a:xfrm>
      </p:grpSpPr>
      <p:sp>
        <p:nvSpPr>
          <p:cNvPr id="143" name="Shape 1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4" name="Shape 14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Zdroj: https://blog.kissmetrics.com/loading-time/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0" name="Shape 150"/>
        <p:cNvGrpSpPr/>
        <p:nvPr/>
      </p:nvGrpSpPr>
      <p:grpSpPr>
        <a:xfrm>
          <a:off x="0" y="0"/>
          <a:ext cx="0" cy="0"/>
          <a:chOff x="0" y="0"/>
          <a:chExt cx="0" cy="0"/>
        </a:xfrm>
      </p:grpSpPr>
      <p:sp>
        <p:nvSpPr>
          <p:cNvPr id="151" name="Shape 1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2" name="Shape 1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7" name="Shape 157"/>
        <p:cNvGrpSpPr/>
        <p:nvPr/>
      </p:nvGrpSpPr>
      <p:grpSpPr>
        <a:xfrm>
          <a:off x="0" y="0"/>
          <a:ext cx="0" cy="0"/>
          <a:chOff x="0" y="0"/>
          <a:chExt cx="0" cy="0"/>
        </a:xfrm>
      </p:grpSpPr>
      <p:sp>
        <p:nvSpPr>
          <p:cNvPr id="158" name="Shape 1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9" name="Shape 15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a:t>
            </a:r>
            <a:r>
              <a:rPr lang="en"/>
              <a:t>https://www.hubspot.com/marketing-statistics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7" name="Shape 1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2" name="Shape 172"/>
        <p:cNvGrpSpPr/>
        <p:nvPr/>
      </p:nvGrpSpPr>
      <p:grpSpPr>
        <a:xfrm>
          <a:off x="0" y="0"/>
          <a:ext cx="0" cy="0"/>
          <a:chOff x="0" y="0"/>
          <a:chExt cx="0" cy="0"/>
        </a:xfrm>
      </p:grpSpPr>
      <p:sp>
        <p:nvSpPr>
          <p:cNvPr id="173" name="Shape 1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4" name="Shape 17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http://blog.kaizenplatform.com/friday-funny-website-shopping-carts/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 name="Shape 57"/>
        <p:cNvGrpSpPr/>
        <p:nvPr/>
      </p:nvGrpSpPr>
      <p:grpSpPr>
        <a:xfrm>
          <a:off x="0" y="0"/>
          <a:ext cx="0" cy="0"/>
          <a:chOff x="0" y="0"/>
          <a:chExt cx="0" cy="0"/>
        </a:xfrm>
      </p:grpSpPr>
      <p:sp>
        <p:nvSpPr>
          <p:cNvPr id="58" name="Shape 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 name="Shape 5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8" name="Shape 178"/>
        <p:cNvGrpSpPr/>
        <p:nvPr/>
      </p:nvGrpSpPr>
      <p:grpSpPr>
        <a:xfrm>
          <a:off x="0" y="0"/>
          <a:ext cx="0" cy="0"/>
          <a:chOff x="0" y="0"/>
          <a:chExt cx="0" cy="0"/>
        </a:xfrm>
      </p:grpSpPr>
      <p:sp>
        <p:nvSpPr>
          <p:cNvPr id="179" name="Shape 1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0" name="Shape 18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Zdroj: </a:t>
            </a:r>
            <a:r>
              <a:rPr lang="en"/>
              <a:t>https://blog.hubspot.com/marketing/chartbeat-website-engagement-data-nj</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6" name="Shape 186"/>
        <p:cNvGrpSpPr/>
        <p:nvPr/>
      </p:nvGrpSpPr>
      <p:grpSpPr>
        <a:xfrm>
          <a:off x="0" y="0"/>
          <a:ext cx="0" cy="0"/>
          <a:chOff x="0" y="0"/>
          <a:chExt cx="0" cy="0"/>
        </a:xfrm>
      </p:grpSpPr>
      <p:sp>
        <p:nvSpPr>
          <p:cNvPr id="187" name="Shape 1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8" name="Shape 18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3" name="Shape 193"/>
        <p:cNvGrpSpPr/>
        <p:nvPr/>
      </p:nvGrpSpPr>
      <p:grpSpPr>
        <a:xfrm>
          <a:off x="0" y="0"/>
          <a:ext cx="0" cy="0"/>
          <a:chOff x="0" y="0"/>
          <a:chExt cx="0" cy="0"/>
        </a:xfrm>
      </p:grpSpPr>
      <p:sp>
        <p:nvSpPr>
          <p:cNvPr id="194" name="Shape 1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5" name="Shape 19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sz="1200"/>
              <a:t>Zdroj: </a:t>
            </a:r>
            <a:r>
              <a:rPr lang="en" sz="1200"/>
              <a:t>https://www.truconversion.com/blog/conversion-rate-optimization/how-to-build-a-high-converting-landing-page-the-ultimate-guide/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9" name="Shape 199"/>
        <p:cNvGrpSpPr/>
        <p:nvPr/>
      </p:nvGrpSpPr>
      <p:grpSpPr>
        <a:xfrm>
          <a:off x="0" y="0"/>
          <a:ext cx="0" cy="0"/>
          <a:chOff x="0" y="0"/>
          <a:chExt cx="0" cy="0"/>
        </a:xfrm>
      </p:grpSpPr>
      <p:sp>
        <p:nvSpPr>
          <p:cNvPr id="200" name="Shape 2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1" name="Shape 20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6" name="Shape 206"/>
        <p:cNvGrpSpPr/>
        <p:nvPr/>
      </p:nvGrpSpPr>
      <p:grpSpPr>
        <a:xfrm>
          <a:off x="0" y="0"/>
          <a:ext cx="0" cy="0"/>
          <a:chOff x="0" y="0"/>
          <a:chExt cx="0" cy="0"/>
        </a:xfrm>
      </p:grpSpPr>
      <p:sp>
        <p:nvSpPr>
          <p:cNvPr id="207" name="Shape 2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8" name="Shape 20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6" name="Shape 216"/>
        <p:cNvGrpSpPr/>
        <p:nvPr/>
      </p:nvGrpSpPr>
      <p:grpSpPr>
        <a:xfrm>
          <a:off x="0" y="0"/>
          <a:ext cx="0" cy="0"/>
          <a:chOff x="0" y="0"/>
          <a:chExt cx="0" cy="0"/>
        </a:xfrm>
      </p:grpSpPr>
      <p:sp>
        <p:nvSpPr>
          <p:cNvPr id="217" name="Shape 2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8" name="Shape 21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sz="1200"/>
              <a:t>Zdroj: </a:t>
            </a:r>
            <a:r>
              <a:rPr lang="en" sz="1200" u="sng">
                <a:solidFill>
                  <a:schemeClr val="hlink"/>
                </a:solidFill>
                <a:hlinkClick r:id="rId2"/>
              </a:rPr>
              <a:t>https://www.nngroup.com/articles/f-shaped-pattern-reading-web-content/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1" name="Shape 221"/>
        <p:cNvGrpSpPr/>
        <p:nvPr/>
      </p:nvGrpSpPr>
      <p:grpSpPr>
        <a:xfrm>
          <a:off x="0" y="0"/>
          <a:ext cx="0" cy="0"/>
          <a:chOff x="0" y="0"/>
          <a:chExt cx="0" cy="0"/>
        </a:xfrm>
      </p:grpSpPr>
      <p:sp>
        <p:nvSpPr>
          <p:cNvPr id="222" name="Shape 2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3" name="Shape 22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sz="1200"/>
              <a:t>Zdroj: https://conversionxl.com/how-people-view-search-results/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7" name="Shape 227"/>
        <p:cNvGrpSpPr/>
        <p:nvPr/>
      </p:nvGrpSpPr>
      <p:grpSpPr>
        <a:xfrm>
          <a:off x="0" y="0"/>
          <a:ext cx="0" cy="0"/>
          <a:chOff x="0" y="0"/>
          <a:chExt cx="0" cy="0"/>
        </a:xfrm>
      </p:grpSpPr>
      <p:sp>
        <p:nvSpPr>
          <p:cNvPr id="228" name="Shape 2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9" name="Shape 22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4" name="Shape 234"/>
        <p:cNvGrpSpPr/>
        <p:nvPr/>
      </p:nvGrpSpPr>
      <p:grpSpPr>
        <a:xfrm>
          <a:off x="0" y="0"/>
          <a:ext cx="0" cy="0"/>
          <a:chOff x="0" y="0"/>
          <a:chExt cx="0" cy="0"/>
        </a:xfrm>
      </p:grpSpPr>
      <p:sp>
        <p:nvSpPr>
          <p:cNvPr id="235" name="Shape 2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6" name="Shape 23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2" name="Shape 242"/>
        <p:cNvGrpSpPr/>
        <p:nvPr/>
      </p:nvGrpSpPr>
      <p:grpSpPr>
        <a:xfrm>
          <a:off x="0" y="0"/>
          <a:ext cx="0" cy="0"/>
          <a:chOff x="0" y="0"/>
          <a:chExt cx="0" cy="0"/>
        </a:xfrm>
      </p:grpSpPr>
      <p:sp>
        <p:nvSpPr>
          <p:cNvPr id="243" name="Shape 2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4" name="Shape 24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4" name="Shape 64"/>
        <p:cNvGrpSpPr/>
        <p:nvPr/>
      </p:nvGrpSpPr>
      <p:grpSpPr>
        <a:xfrm>
          <a:off x="0" y="0"/>
          <a:ext cx="0" cy="0"/>
          <a:chOff x="0" y="0"/>
          <a:chExt cx="0" cy="0"/>
        </a:xfrm>
      </p:grpSpPr>
      <p:sp>
        <p:nvSpPr>
          <p:cNvPr id="65" name="Shape 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6" name="Shape 6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0" name="Shape 250"/>
        <p:cNvGrpSpPr/>
        <p:nvPr/>
      </p:nvGrpSpPr>
      <p:grpSpPr>
        <a:xfrm>
          <a:off x="0" y="0"/>
          <a:ext cx="0" cy="0"/>
          <a:chOff x="0" y="0"/>
          <a:chExt cx="0" cy="0"/>
        </a:xfrm>
      </p:grpSpPr>
      <p:sp>
        <p:nvSpPr>
          <p:cNvPr id="251" name="Shape 2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2" name="Shape 2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8" name="Shape 258"/>
        <p:cNvGrpSpPr/>
        <p:nvPr/>
      </p:nvGrpSpPr>
      <p:grpSpPr>
        <a:xfrm>
          <a:off x="0" y="0"/>
          <a:ext cx="0" cy="0"/>
          <a:chOff x="0" y="0"/>
          <a:chExt cx="0" cy="0"/>
        </a:xfrm>
      </p:grpSpPr>
      <p:sp>
        <p:nvSpPr>
          <p:cNvPr id="259" name="Shape 2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0" name="Shape 26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6" name="Shape 266"/>
        <p:cNvGrpSpPr/>
        <p:nvPr/>
      </p:nvGrpSpPr>
      <p:grpSpPr>
        <a:xfrm>
          <a:off x="0" y="0"/>
          <a:ext cx="0" cy="0"/>
          <a:chOff x="0" y="0"/>
          <a:chExt cx="0" cy="0"/>
        </a:xfrm>
      </p:grpSpPr>
      <p:sp>
        <p:nvSpPr>
          <p:cNvPr id="267" name="Shape 2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8" name="Shape 26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4" name="Shape 274"/>
        <p:cNvGrpSpPr/>
        <p:nvPr/>
      </p:nvGrpSpPr>
      <p:grpSpPr>
        <a:xfrm>
          <a:off x="0" y="0"/>
          <a:ext cx="0" cy="0"/>
          <a:chOff x="0" y="0"/>
          <a:chExt cx="0" cy="0"/>
        </a:xfrm>
      </p:grpSpPr>
      <p:sp>
        <p:nvSpPr>
          <p:cNvPr id="275" name="Shape 2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6" name="Shape 27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1" name="Shape 281"/>
        <p:cNvGrpSpPr/>
        <p:nvPr/>
      </p:nvGrpSpPr>
      <p:grpSpPr>
        <a:xfrm>
          <a:off x="0" y="0"/>
          <a:ext cx="0" cy="0"/>
          <a:chOff x="0" y="0"/>
          <a:chExt cx="0" cy="0"/>
        </a:xfrm>
      </p:grpSpPr>
      <p:sp>
        <p:nvSpPr>
          <p:cNvPr id="282" name="Shape 2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3" name="Shape 2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9" name="Shape 289"/>
        <p:cNvGrpSpPr/>
        <p:nvPr/>
      </p:nvGrpSpPr>
      <p:grpSpPr>
        <a:xfrm>
          <a:off x="0" y="0"/>
          <a:ext cx="0" cy="0"/>
          <a:chOff x="0" y="0"/>
          <a:chExt cx="0" cy="0"/>
        </a:xfrm>
      </p:grpSpPr>
      <p:sp>
        <p:nvSpPr>
          <p:cNvPr id="290" name="Shape 2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1" name="Shape 29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7" name="Shape 297"/>
        <p:cNvGrpSpPr/>
        <p:nvPr/>
      </p:nvGrpSpPr>
      <p:grpSpPr>
        <a:xfrm>
          <a:off x="0" y="0"/>
          <a:ext cx="0" cy="0"/>
          <a:chOff x="0" y="0"/>
          <a:chExt cx="0" cy="0"/>
        </a:xfrm>
      </p:grpSpPr>
      <p:sp>
        <p:nvSpPr>
          <p:cNvPr id="298" name="Shape 2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9" name="Shape 29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5" name="Shape 305"/>
        <p:cNvGrpSpPr/>
        <p:nvPr/>
      </p:nvGrpSpPr>
      <p:grpSpPr>
        <a:xfrm>
          <a:off x="0" y="0"/>
          <a:ext cx="0" cy="0"/>
          <a:chOff x="0" y="0"/>
          <a:chExt cx="0" cy="0"/>
        </a:xfrm>
      </p:grpSpPr>
      <p:sp>
        <p:nvSpPr>
          <p:cNvPr id="306" name="Shape 3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7" name="Shape 30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2" name="Shape 312"/>
        <p:cNvGrpSpPr/>
        <p:nvPr/>
      </p:nvGrpSpPr>
      <p:grpSpPr>
        <a:xfrm>
          <a:off x="0" y="0"/>
          <a:ext cx="0" cy="0"/>
          <a:chOff x="0" y="0"/>
          <a:chExt cx="0" cy="0"/>
        </a:xfrm>
      </p:grpSpPr>
      <p:sp>
        <p:nvSpPr>
          <p:cNvPr id="313" name="Shape 3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4" name="Shape 31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0" name="Shape 320"/>
        <p:cNvGrpSpPr/>
        <p:nvPr/>
      </p:nvGrpSpPr>
      <p:grpSpPr>
        <a:xfrm>
          <a:off x="0" y="0"/>
          <a:ext cx="0" cy="0"/>
          <a:chOff x="0" y="0"/>
          <a:chExt cx="0" cy="0"/>
        </a:xfrm>
      </p:grpSpPr>
      <p:sp>
        <p:nvSpPr>
          <p:cNvPr id="321" name="Shape 3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2" name="Shape 32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1" name="Shape 71"/>
        <p:cNvGrpSpPr/>
        <p:nvPr/>
      </p:nvGrpSpPr>
      <p:grpSpPr>
        <a:xfrm>
          <a:off x="0" y="0"/>
          <a:ext cx="0" cy="0"/>
          <a:chOff x="0" y="0"/>
          <a:chExt cx="0" cy="0"/>
        </a:xfrm>
      </p:grpSpPr>
      <p:sp>
        <p:nvSpPr>
          <p:cNvPr id="72" name="Shape 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3" name="Shape 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7" name="Shape 327"/>
        <p:cNvGrpSpPr/>
        <p:nvPr/>
      </p:nvGrpSpPr>
      <p:grpSpPr>
        <a:xfrm>
          <a:off x="0" y="0"/>
          <a:ext cx="0" cy="0"/>
          <a:chOff x="0" y="0"/>
          <a:chExt cx="0" cy="0"/>
        </a:xfrm>
      </p:grpSpPr>
      <p:sp>
        <p:nvSpPr>
          <p:cNvPr id="328" name="Shape 3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9" name="Shape 32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4" name="Shape 334"/>
        <p:cNvGrpSpPr/>
        <p:nvPr/>
      </p:nvGrpSpPr>
      <p:grpSpPr>
        <a:xfrm>
          <a:off x="0" y="0"/>
          <a:ext cx="0" cy="0"/>
          <a:chOff x="0" y="0"/>
          <a:chExt cx="0" cy="0"/>
        </a:xfrm>
      </p:grpSpPr>
      <p:sp>
        <p:nvSpPr>
          <p:cNvPr id="335" name="Shape 3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6" name="Shape 33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a:t>
            </a:r>
            <a:r>
              <a:rPr lang="en"/>
              <a:t>https://www.hubspot.com/marketing-statistics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2" name="Shape 342"/>
        <p:cNvGrpSpPr/>
        <p:nvPr/>
      </p:nvGrpSpPr>
      <p:grpSpPr>
        <a:xfrm>
          <a:off x="0" y="0"/>
          <a:ext cx="0" cy="0"/>
          <a:chOff x="0" y="0"/>
          <a:chExt cx="0" cy="0"/>
        </a:xfrm>
      </p:grpSpPr>
      <p:sp>
        <p:nvSpPr>
          <p:cNvPr id="343" name="Shape 3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4" name="Shape 34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1" name="Shape 351"/>
        <p:cNvGrpSpPr/>
        <p:nvPr/>
      </p:nvGrpSpPr>
      <p:grpSpPr>
        <a:xfrm>
          <a:off x="0" y="0"/>
          <a:ext cx="0" cy="0"/>
          <a:chOff x="0" y="0"/>
          <a:chExt cx="0" cy="0"/>
        </a:xfrm>
      </p:grpSpPr>
      <p:sp>
        <p:nvSpPr>
          <p:cNvPr id="352" name="Shape 3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3" name="Shape 35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8" name="Shape 358"/>
        <p:cNvGrpSpPr/>
        <p:nvPr/>
      </p:nvGrpSpPr>
      <p:grpSpPr>
        <a:xfrm>
          <a:off x="0" y="0"/>
          <a:ext cx="0" cy="0"/>
          <a:chOff x="0" y="0"/>
          <a:chExt cx="0" cy="0"/>
        </a:xfrm>
      </p:grpSpPr>
      <p:sp>
        <p:nvSpPr>
          <p:cNvPr id="359" name="Shape 3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0" name="Shape 36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http://www.wordstream.com/blog/ws/2014/03/06/bad-ads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6" name="Shape 366"/>
        <p:cNvGrpSpPr/>
        <p:nvPr/>
      </p:nvGrpSpPr>
      <p:grpSpPr>
        <a:xfrm>
          <a:off x="0" y="0"/>
          <a:ext cx="0" cy="0"/>
          <a:chOff x="0" y="0"/>
          <a:chExt cx="0" cy="0"/>
        </a:xfrm>
      </p:grpSpPr>
      <p:sp>
        <p:nvSpPr>
          <p:cNvPr id="367" name="Shape 3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8" name="Shape 36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6" name="Shape 376"/>
        <p:cNvGrpSpPr/>
        <p:nvPr/>
      </p:nvGrpSpPr>
      <p:grpSpPr>
        <a:xfrm>
          <a:off x="0" y="0"/>
          <a:ext cx="0" cy="0"/>
          <a:chOff x="0" y="0"/>
          <a:chExt cx="0" cy="0"/>
        </a:xfrm>
      </p:grpSpPr>
      <p:sp>
        <p:nvSpPr>
          <p:cNvPr id="377" name="Shape 3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8" name="Shape 37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3" name="Shape 383"/>
        <p:cNvGrpSpPr/>
        <p:nvPr/>
      </p:nvGrpSpPr>
      <p:grpSpPr>
        <a:xfrm>
          <a:off x="0" y="0"/>
          <a:ext cx="0" cy="0"/>
          <a:chOff x="0" y="0"/>
          <a:chExt cx="0" cy="0"/>
        </a:xfrm>
      </p:grpSpPr>
      <p:sp>
        <p:nvSpPr>
          <p:cNvPr id="384" name="Shape 3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5" name="Shape 38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0" name="Shape 390"/>
        <p:cNvGrpSpPr/>
        <p:nvPr/>
      </p:nvGrpSpPr>
      <p:grpSpPr>
        <a:xfrm>
          <a:off x="0" y="0"/>
          <a:ext cx="0" cy="0"/>
          <a:chOff x="0" y="0"/>
          <a:chExt cx="0" cy="0"/>
        </a:xfrm>
      </p:grpSpPr>
      <p:sp>
        <p:nvSpPr>
          <p:cNvPr id="391" name="Shape 3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2" name="Shape 39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a:t>
            </a:r>
            <a:r>
              <a:rPr lang="en"/>
              <a:t>https://blog.hubspot.com/insiders/seo-facts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9" name="Shape 399"/>
        <p:cNvGrpSpPr/>
        <p:nvPr/>
      </p:nvGrpSpPr>
      <p:grpSpPr>
        <a:xfrm>
          <a:off x="0" y="0"/>
          <a:ext cx="0" cy="0"/>
          <a:chOff x="0" y="0"/>
          <a:chExt cx="0" cy="0"/>
        </a:xfrm>
      </p:grpSpPr>
      <p:sp>
        <p:nvSpPr>
          <p:cNvPr id="400" name="Shape 4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1" name="Shape 40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9" name="Shape 79"/>
        <p:cNvGrpSpPr/>
        <p:nvPr/>
      </p:nvGrpSpPr>
      <p:grpSpPr>
        <a:xfrm>
          <a:off x="0" y="0"/>
          <a:ext cx="0" cy="0"/>
          <a:chOff x="0" y="0"/>
          <a:chExt cx="0" cy="0"/>
        </a:xfrm>
      </p:grpSpPr>
      <p:sp>
        <p:nvSpPr>
          <p:cNvPr id="80" name="Shape 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1" name="Shape 8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8" name="Shape 408"/>
        <p:cNvGrpSpPr/>
        <p:nvPr/>
      </p:nvGrpSpPr>
      <p:grpSpPr>
        <a:xfrm>
          <a:off x="0" y="0"/>
          <a:ext cx="0" cy="0"/>
          <a:chOff x="0" y="0"/>
          <a:chExt cx="0" cy="0"/>
        </a:xfrm>
      </p:grpSpPr>
      <p:sp>
        <p:nvSpPr>
          <p:cNvPr id="409" name="Shape 4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0" name="Shape 41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5" name="Shape 415"/>
        <p:cNvGrpSpPr/>
        <p:nvPr/>
      </p:nvGrpSpPr>
      <p:grpSpPr>
        <a:xfrm>
          <a:off x="0" y="0"/>
          <a:ext cx="0" cy="0"/>
          <a:chOff x="0" y="0"/>
          <a:chExt cx="0" cy="0"/>
        </a:xfrm>
      </p:grpSpPr>
      <p:sp>
        <p:nvSpPr>
          <p:cNvPr id="416" name="Shape 4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7" name="Shape 41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https://www.searchenginegenie.com/101-articles/Link-farms.html</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3" name="Shape 423"/>
        <p:cNvGrpSpPr/>
        <p:nvPr/>
      </p:nvGrpSpPr>
      <p:grpSpPr>
        <a:xfrm>
          <a:off x="0" y="0"/>
          <a:ext cx="0" cy="0"/>
          <a:chOff x="0" y="0"/>
          <a:chExt cx="0" cy="0"/>
        </a:xfrm>
      </p:grpSpPr>
      <p:sp>
        <p:nvSpPr>
          <p:cNvPr id="424" name="Shape 4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5" name="Shape 42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a:t>
            </a:r>
            <a:r>
              <a:rPr lang="en"/>
              <a:t>http://www.rewindseo.com/sitewide-links-case-studies/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3" name="Shape 433"/>
        <p:cNvGrpSpPr/>
        <p:nvPr/>
      </p:nvGrpSpPr>
      <p:grpSpPr>
        <a:xfrm>
          <a:off x="0" y="0"/>
          <a:ext cx="0" cy="0"/>
          <a:chOff x="0" y="0"/>
          <a:chExt cx="0" cy="0"/>
        </a:xfrm>
      </p:grpSpPr>
      <p:sp>
        <p:nvSpPr>
          <p:cNvPr id="434" name="Shape 4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5" name="Shape 43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a:t>
            </a:r>
            <a:r>
              <a:rPr lang="en"/>
              <a:t>https://www.wiredseo.com/39-seo-tips-for-small-business-owners/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8" name="Shape 438"/>
        <p:cNvGrpSpPr/>
        <p:nvPr/>
      </p:nvGrpSpPr>
      <p:grpSpPr>
        <a:xfrm>
          <a:off x="0" y="0"/>
          <a:ext cx="0" cy="0"/>
          <a:chOff x="0" y="0"/>
          <a:chExt cx="0" cy="0"/>
        </a:xfrm>
      </p:grpSpPr>
      <p:sp>
        <p:nvSpPr>
          <p:cNvPr id="439" name="Shape 4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0" name="Shape 44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5" name="Shape 445"/>
        <p:cNvGrpSpPr/>
        <p:nvPr/>
      </p:nvGrpSpPr>
      <p:grpSpPr>
        <a:xfrm>
          <a:off x="0" y="0"/>
          <a:ext cx="0" cy="0"/>
          <a:chOff x="0" y="0"/>
          <a:chExt cx="0" cy="0"/>
        </a:xfrm>
      </p:grpSpPr>
      <p:sp>
        <p:nvSpPr>
          <p:cNvPr id="446" name="Shape 4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7" name="Shape 4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a:t>
            </a:r>
            <a:r>
              <a:rPr lang="en"/>
              <a:t>https://beautynetblog.wordpress.com/tag/conversion-funnel/</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2" name="Shape 452"/>
        <p:cNvGrpSpPr/>
        <p:nvPr/>
      </p:nvGrpSpPr>
      <p:grpSpPr>
        <a:xfrm>
          <a:off x="0" y="0"/>
          <a:ext cx="0" cy="0"/>
          <a:chOff x="0" y="0"/>
          <a:chExt cx="0" cy="0"/>
        </a:xfrm>
      </p:grpSpPr>
      <p:sp>
        <p:nvSpPr>
          <p:cNvPr id="453" name="Shape 4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4" name="Shape 45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1" name="Shape 461"/>
        <p:cNvGrpSpPr/>
        <p:nvPr/>
      </p:nvGrpSpPr>
      <p:grpSpPr>
        <a:xfrm>
          <a:off x="0" y="0"/>
          <a:ext cx="0" cy="0"/>
          <a:chOff x="0" y="0"/>
          <a:chExt cx="0" cy="0"/>
        </a:xfrm>
      </p:grpSpPr>
      <p:sp>
        <p:nvSpPr>
          <p:cNvPr id="462" name="Shape 4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3" name="Shape 46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8" name="Shape 468"/>
        <p:cNvGrpSpPr/>
        <p:nvPr/>
      </p:nvGrpSpPr>
      <p:grpSpPr>
        <a:xfrm>
          <a:off x="0" y="0"/>
          <a:ext cx="0" cy="0"/>
          <a:chOff x="0" y="0"/>
          <a:chExt cx="0" cy="0"/>
        </a:xfrm>
      </p:grpSpPr>
      <p:sp>
        <p:nvSpPr>
          <p:cNvPr id="469" name="Shape 4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0" name="Shape 47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6" name="Shape 476"/>
        <p:cNvGrpSpPr/>
        <p:nvPr/>
      </p:nvGrpSpPr>
      <p:grpSpPr>
        <a:xfrm>
          <a:off x="0" y="0"/>
          <a:ext cx="0" cy="0"/>
          <a:chOff x="0" y="0"/>
          <a:chExt cx="0" cy="0"/>
        </a:xfrm>
      </p:grpSpPr>
      <p:sp>
        <p:nvSpPr>
          <p:cNvPr id="477" name="Shape 4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8" name="Shape 47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6" name="Shape 86"/>
        <p:cNvGrpSpPr/>
        <p:nvPr/>
      </p:nvGrpSpPr>
      <p:grpSpPr>
        <a:xfrm>
          <a:off x="0" y="0"/>
          <a:ext cx="0" cy="0"/>
          <a:chOff x="0" y="0"/>
          <a:chExt cx="0" cy="0"/>
        </a:xfrm>
      </p:grpSpPr>
      <p:sp>
        <p:nvSpPr>
          <p:cNvPr id="87" name="Shape 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8" name="Shape 8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Zdroj: </a:t>
            </a:r>
            <a:r>
              <a:rPr lang="en"/>
              <a:t>http://wearesocial.com/uk/blog/2009/06/purchase-funnel</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4" name="Shape 484"/>
        <p:cNvGrpSpPr/>
        <p:nvPr/>
      </p:nvGrpSpPr>
      <p:grpSpPr>
        <a:xfrm>
          <a:off x="0" y="0"/>
          <a:ext cx="0" cy="0"/>
          <a:chOff x="0" y="0"/>
          <a:chExt cx="0" cy="0"/>
        </a:xfrm>
      </p:grpSpPr>
      <p:sp>
        <p:nvSpPr>
          <p:cNvPr id="485" name="Shape 4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6" name="Shape 48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2" name="Shape 492"/>
        <p:cNvGrpSpPr/>
        <p:nvPr/>
      </p:nvGrpSpPr>
      <p:grpSpPr>
        <a:xfrm>
          <a:off x="0" y="0"/>
          <a:ext cx="0" cy="0"/>
          <a:chOff x="0" y="0"/>
          <a:chExt cx="0" cy="0"/>
        </a:xfrm>
      </p:grpSpPr>
      <p:sp>
        <p:nvSpPr>
          <p:cNvPr id="493" name="Shape 4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4" name="Shape 49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sz="1200"/>
              <a:t>Zdroj: </a:t>
            </a:r>
            <a:r>
              <a:rPr lang="en" sz="1200"/>
              <a:t>https://blog.optimizely.com/2013/01/31/this-team-has-data-not-opinions-ab-testing-at-the-romney-campaign/</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0" name="Shape 500"/>
        <p:cNvGrpSpPr/>
        <p:nvPr/>
      </p:nvGrpSpPr>
      <p:grpSpPr>
        <a:xfrm>
          <a:off x="0" y="0"/>
          <a:ext cx="0" cy="0"/>
          <a:chOff x="0" y="0"/>
          <a:chExt cx="0" cy="0"/>
        </a:xfrm>
      </p:grpSpPr>
      <p:sp>
        <p:nvSpPr>
          <p:cNvPr id="501" name="Shape 5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2" name="Shape 50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sz="1200"/>
              <a:t>Zdroj: https://blog.optimizely.com/2013/01/31/this-team-has-data-not-opinions-ab-testing-at-the-romney-campaign/</a:t>
            </a:r>
          </a:p>
          <a:p>
            <a:pPr lvl="0" rtl="0">
              <a:spcBef>
                <a:spcPts val="0"/>
              </a:spcBef>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8" name="Shape 508"/>
        <p:cNvGrpSpPr/>
        <p:nvPr/>
      </p:nvGrpSpPr>
      <p:grpSpPr>
        <a:xfrm>
          <a:off x="0" y="0"/>
          <a:ext cx="0" cy="0"/>
          <a:chOff x="0" y="0"/>
          <a:chExt cx="0" cy="0"/>
        </a:xfrm>
      </p:grpSpPr>
      <p:sp>
        <p:nvSpPr>
          <p:cNvPr id="509" name="Shape 5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0" name="Shape 51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a:t>
            </a:r>
            <a:r>
              <a:rPr lang="en"/>
              <a:t>http://blog.kameleoon.com/en/beginner-mistakes-ab-testing/</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3" name="Shape 513"/>
        <p:cNvGrpSpPr/>
        <p:nvPr/>
      </p:nvGrpSpPr>
      <p:grpSpPr>
        <a:xfrm>
          <a:off x="0" y="0"/>
          <a:ext cx="0" cy="0"/>
          <a:chOff x="0" y="0"/>
          <a:chExt cx="0" cy="0"/>
        </a:xfrm>
      </p:grpSpPr>
      <p:sp>
        <p:nvSpPr>
          <p:cNvPr id="514" name="Shape 5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5" name="Shape 5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0" name="Shape 520"/>
        <p:cNvGrpSpPr/>
        <p:nvPr/>
      </p:nvGrpSpPr>
      <p:grpSpPr>
        <a:xfrm>
          <a:off x="0" y="0"/>
          <a:ext cx="0" cy="0"/>
          <a:chOff x="0" y="0"/>
          <a:chExt cx="0" cy="0"/>
        </a:xfrm>
      </p:grpSpPr>
      <p:sp>
        <p:nvSpPr>
          <p:cNvPr id="521" name="Shape 5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2" name="Shape 52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a:t>
            </a:r>
            <a:r>
              <a:rPr lang="en"/>
              <a:t>https://support.google.com/adwords/answer/2453998?hl=en</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7" name="Shape 527"/>
        <p:cNvGrpSpPr/>
        <p:nvPr/>
      </p:nvGrpSpPr>
      <p:grpSpPr>
        <a:xfrm>
          <a:off x="0" y="0"/>
          <a:ext cx="0" cy="0"/>
          <a:chOff x="0" y="0"/>
          <a:chExt cx="0" cy="0"/>
        </a:xfrm>
      </p:grpSpPr>
      <p:sp>
        <p:nvSpPr>
          <p:cNvPr id="528" name="Shape 5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9" name="Shape 52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https://blog.hubspot.com/insiders/seo-facts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6" name="Shape 536"/>
        <p:cNvGrpSpPr/>
        <p:nvPr/>
      </p:nvGrpSpPr>
      <p:grpSpPr>
        <a:xfrm>
          <a:off x="0" y="0"/>
          <a:ext cx="0" cy="0"/>
          <a:chOff x="0" y="0"/>
          <a:chExt cx="0" cy="0"/>
        </a:xfrm>
      </p:grpSpPr>
      <p:sp>
        <p:nvSpPr>
          <p:cNvPr id="537" name="Shape 5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8" name="Shape 53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5" name="Shape 545"/>
        <p:cNvGrpSpPr/>
        <p:nvPr/>
      </p:nvGrpSpPr>
      <p:grpSpPr>
        <a:xfrm>
          <a:off x="0" y="0"/>
          <a:ext cx="0" cy="0"/>
          <a:chOff x="0" y="0"/>
          <a:chExt cx="0" cy="0"/>
        </a:xfrm>
      </p:grpSpPr>
      <p:sp>
        <p:nvSpPr>
          <p:cNvPr id="546" name="Shape 5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7" name="Shape 5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https://www.shopify.com/blog/12522201-13-amazing-abandoned-cart-emails-and-what-you-can-learn-from-them</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3" name="Shape 553"/>
        <p:cNvGrpSpPr/>
        <p:nvPr/>
      </p:nvGrpSpPr>
      <p:grpSpPr>
        <a:xfrm>
          <a:off x="0" y="0"/>
          <a:ext cx="0" cy="0"/>
          <a:chOff x="0" y="0"/>
          <a:chExt cx="0" cy="0"/>
        </a:xfrm>
      </p:grpSpPr>
      <p:sp>
        <p:nvSpPr>
          <p:cNvPr id="554" name="Shape 5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5" name="Shape 5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Zdroje: </a:t>
            </a:r>
          </a:p>
          <a:p>
            <a:pPr lvl="0">
              <a:spcBef>
                <a:spcPts val="0"/>
              </a:spcBef>
              <a:buNone/>
            </a:pPr>
            <a:r>
              <a:rPr lang="en" u="sng">
                <a:solidFill>
                  <a:schemeClr val="hlink"/>
                </a:solidFill>
                <a:hlinkClick r:id="rId2"/>
              </a:rPr>
              <a:t>http://www.wordstream.com/blog/ws/2016/04/13/retargeting-ad-ideas</a:t>
            </a:r>
          </a:p>
          <a:p>
            <a:pPr lvl="0" rtl="0">
              <a:spcBef>
                <a:spcPts val="0"/>
              </a:spcBef>
              <a:buNone/>
            </a:pPr>
            <a:r>
              <a:rPr lang="en" u="sng">
                <a:solidFill>
                  <a:schemeClr val="hlink"/>
                </a:solidFill>
                <a:hlinkClick r:id="rId3"/>
              </a:rPr>
              <a:t>http://blog.wishpond.com/post/106410011352/5-great-retargeting-remarketing-examples-and</a:t>
            </a:r>
            <a:r>
              <a:rPr lang="en"/>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2" name="Shape 92"/>
        <p:cNvGrpSpPr/>
        <p:nvPr/>
      </p:nvGrpSpPr>
      <p:grpSpPr>
        <a:xfrm>
          <a:off x="0" y="0"/>
          <a:ext cx="0" cy="0"/>
          <a:chOff x="0" y="0"/>
          <a:chExt cx="0" cy="0"/>
        </a:xfrm>
      </p:grpSpPr>
      <p:sp>
        <p:nvSpPr>
          <p:cNvPr id="93" name="Shape 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4" name="Shape 9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3" name="Shape 563"/>
        <p:cNvGrpSpPr/>
        <p:nvPr/>
      </p:nvGrpSpPr>
      <p:grpSpPr>
        <a:xfrm>
          <a:off x="0" y="0"/>
          <a:ext cx="0" cy="0"/>
          <a:chOff x="0" y="0"/>
          <a:chExt cx="0" cy="0"/>
        </a:xfrm>
      </p:grpSpPr>
      <p:sp>
        <p:nvSpPr>
          <p:cNvPr id="564" name="Shape 5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5" name="Shape 56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1" name="Shape 571"/>
        <p:cNvGrpSpPr/>
        <p:nvPr/>
      </p:nvGrpSpPr>
      <p:grpSpPr>
        <a:xfrm>
          <a:off x="0" y="0"/>
          <a:ext cx="0" cy="0"/>
          <a:chOff x="0" y="0"/>
          <a:chExt cx="0" cy="0"/>
        </a:xfrm>
      </p:grpSpPr>
      <p:sp>
        <p:nvSpPr>
          <p:cNvPr id="572" name="Shape 5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3" name="Shape 5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8" name="Shape 578"/>
        <p:cNvGrpSpPr/>
        <p:nvPr/>
      </p:nvGrpSpPr>
      <p:grpSpPr>
        <a:xfrm>
          <a:off x="0" y="0"/>
          <a:ext cx="0" cy="0"/>
          <a:chOff x="0" y="0"/>
          <a:chExt cx="0" cy="0"/>
        </a:xfrm>
      </p:grpSpPr>
      <p:sp>
        <p:nvSpPr>
          <p:cNvPr id="579" name="Shape 5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0" name="Shape 58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6" name="Shape 586"/>
        <p:cNvGrpSpPr/>
        <p:nvPr/>
      </p:nvGrpSpPr>
      <p:grpSpPr>
        <a:xfrm>
          <a:off x="0" y="0"/>
          <a:ext cx="0" cy="0"/>
          <a:chOff x="0" y="0"/>
          <a:chExt cx="0" cy="0"/>
        </a:xfrm>
      </p:grpSpPr>
      <p:sp>
        <p:nvSpPr>
          <p:cNvPr id="587" name="Shape 5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8" name="Shape 58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3" name="Shape 593"/>
        <p:cNvGrpSpPr/>
        <p:nvPr/>
      </p:nvGrpSpPr>
      <p:grpSpPr>
        <a:xfrm>
          <a:off x="0" y="0"/>
          <a:ext cx="0" cy="0"/>
          <a:chOff x="0" y="0"/>
          <a:chExt cx="0" cy="0"/>
        </a:xfrm>
      </p:grpSpPr>
      <p:sp>
        <p:nvSpPr>
          <p:cNvPr id="594" name="Shape 5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5" name="Shape 59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a:t>
            </a:r>
            <a:r>
              <a:rPr lang="en"/>
              <a:t>http://zacjohnson.com/traditional-publicity-vs-content-marketing-delivers/</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8" name="Shape 598"/>
        <p:cNvGrpSpPr/>
        <p:nvPr/>
      </p:nvGrpSpPr>
      <p:grpSpPr>
        <a:xfrm>
          <a:off x="0" y="0"/>
          <a:ext cx="0" cy="0"/>
          <a:chOff x="0" y="0"/>
          <a:chExt cx="0" cy="0"/>
        </a:xfrm>
      </p:grpSpPr>
      <p:sp>
        <p:nvSpPr>
          <p:cNvPr id="599" name="Shape 5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0" name="Shape 6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5" name="Shape 605"/>
        <p:cNvGrpSpPr/>
        <p:nvPr/>
      </p:nvGrpSpPr>
      <p:grpSpPr>
        <a:xfrm>
          <a:off x="0" y="0"/>
          <a:ext cx="0" cy="0"/>
          <a:chOff x="0" y="0"/>
          <a:chExt cx="0" cy="0"/>
        </a:xfrm>
      </p:grpSpPr>
      <p:sp>
        <p:nvSpPr>
          <p:cNvPr id="606" name="Shape 6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7" name="Shape 60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Zdroj: </a:t>
            </a:r>
            <a:r>
              <a:rPr lang="en"/>
              <a:t>https://blog.hubspot.com/marketing/business-blogging-in-2015</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4" name="Shape 614"/>
        <p:cNvGrpSpPr/>
        <p:nvPr/>
      </p:nvGrpSpPr>
      <p:grpSpPr>
        <a:xfrm>
          <a:off x="0" y="0"/>
          <a:ext cx="0" cy="0"/>
          <a:chOff x="0" y="0"/>
          <a:chExt cx="0" cy="0"/>
        </a:xfrm>
      </p:grpSpPr>
      <p:sp>
        <p:nvSpPr>
          <p:cNvPr id="615" name="Shape 6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16" name="Shape 61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3" name="Shape 623"/>
        <p:cNvGrpSpPr/>
        <p:nvPr/>
      </p:nvGrpSpPr>
      <p:grpSpPr>
        <a:xfrm>
          <a:off x="0" y="0"/>
          <a:ext cx="0" cy="0"/>
          <a:chOff x="0" y="0"/>
          <a:chExt cx="0" cy="0"/>
        </a:xfrm>
      </p:grpSpPr>
      <p:sp>
        <p:nvSpPr>
          <p:cNvPr id="624" name="Shape 6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25" name="Shape 62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0" name="Shape 630"/>
        <p:cNvGrpSpPr/>
        <p:nvPr/>
      </p:nvGrpSpPr>
      <p:grpSpPr>
        <a:xfrm>
          <a:off x="0" y="0"/>
          <a:ext cx="0" cy="0"/>
          <a:chOff x="0" y="0"/>
          <a:chExt cx="0" cy="0"/>
        </a:xfrm>
      </p:grpSpPr>
      <p:sp>
        <p:nvSpPr>
          <p:cNvPr id="631" name="Shape 6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32" name="Shape 63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a:t>
            </a:r>
            <a:r>
              <a:rPr lang="en" u="sng">
                <a:solidFill>
                  <a:schemeClr val="hlink"/>
                </a:solidFill>
                <a:hlinkClick r:id="rId2"/>
              </a:rPr>
              <a:t>https://www.slideshare.net/HubSpot/the-fundamentals-of-blogging/20-Keep_your_buyer_persona_in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8" name="Shape 98"/>
        <p:cNvGrpSpPr/>
        <p:nvPr/>
      </p:nvGrpSpPr>
      <p:grpSpPr>
        <a:xfrm>
          <a:off x="0" y="0"/>
          <a:ext cx="0" cy="0"/>
          <a:chOff x="0" y="0"/>
          <a:chExt cx="0" cy="0"/>
        </a:xfrm>
      </p:grpSpPr>
      <p:sp>
        <p:nvSpPr>
          <p:cNvPr id="99" name="Shape 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0" name="Shape 1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7" name="Shape 637"/>
        <p:cNvGrpSpPr/>
        <p:nvPr/>
      </p:nvGrpSpPr>
      <p:grpSpPr>
        <a:xfrm>
          <a:off x="0" y="0"/>
          <a:ext cx="0" cy="0"/>
          <a:chOff x="0" y="0"/>
          <a:chExt cx="0" cy="0"/>
        </a:xfrm>
      </p:grpSpPr>
      <p:sp>
        <p:nvSpPr>
          <p:cNvPr id="638" name="Shape 6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39" name="Shape 63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a:t>
            </a:r>
            <a:r>
              <a:rPr lang="en" u="sng">
                <a:solidFill>
                  <a:schemeClr val="hlink"/>
                </a:solidFill>
                <a:hlinkClick r:id="rId2"/>
              </a:rPr>
              <a:t>https://www.slideshare.net/HubSpot/the-fundamentals-of-blogging/20-Keep_your_buyer_persona_in</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45" name="Shape 645"/>
        <p:cNvGrpSpPr/>
        <p:nvPr/>
      </p:nvGrpSpPr>
      <p:grpSpPr>
        <a:xfrm>
          <a:off x="0" y="0"/>
          <a:ext cx="0" cy="0"/>
          <a:chOff x="0" y="0"/>
          <a:chExt cx="0" cy="0"/>
        </a:xfrm>
      </p:grpSpPr>
      <p:sp>
        <p:nvSpPr>
          <p:cNvPr id="646" name="Shape 6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47" name="Shape 6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a:t>
            </a:r>
            <a:r>
              <a:rPr lang="en" u="sng">
                <a:solidFill>
                  <a:schemeClr val="hlink"/>
                </a:solidFill>
                <a:hlinkClick r:id="rId2"/>
              </a:rPr>
              <a:t>https://www.slideshare.net/HubSpot/the-fundamentals-of-blogging/20-Keep_your_buyer_persona_in</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3" name="Shape 653"/>
        <p:cNvGrpSpPr/>
        <p:nvPr/>
      </p:nvGrpSpPr>
      <p:grpSpPr>
        <a:xfrm>
          <a:off x="0" y="0"/>
          <a:ext cx="0" cy="0"/>
          <a:chOff x="0" y="0"/>
          <a:chExt cx="0" cy="0"/>
        </a:xfrm>
      </p:grpSpPr>
      <p:sp>
        <p:nvSpPr>
          <p:cNvPr id="654" name="Shape 6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55" name="Shape 6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a:t>
            </a:r>
            <a:r>
              <a:rPr lang="en" u="sng">
                <a:solidFill>
                  <a:schemeClr val="hlink"/>
                </a:solidFill>
                <a:hlinkClick r:id="rId2"/>
              </a:rPr>
              <a:t>https://www.slideshare.net/HubSpot/the-fundamentals-of-blogging/20-Keep_your_buyer_persona_in</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61" name="Shape 661"/>
        <p:cNvGrpSpPr/>
        <p:nvPr/>
      </p:nvGrpSpPr>
      <p:grpSpPr>
        <a:xfrm>
          <a:off x="0" y="0"/>
          <a:ext cx="0" cy="0"/>
          <a:chOff x="0" y="0"/>
          <a:chExt cx="0" cy="0"/>
        </a:xfrm>
      </p:grpSpPr>
      <p:sp>
        <p:nvSpPr>
          <p:cNvPr id="662" name="Shape 6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63" name="Shape 66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68" name="Shape 668"/>
        <p:cNvGrpSpPr/>
        <p:nvPr/>
      </p:nvGrpSpPr>
      <p:grpSpPr>
        <a:xfrm>
          <a:off x="0" y="0"/>
          <a:ext cx="0" cy="0"/>
          <a:chOff x="0" y="0"/>
          <a:chExt cx="0" cy="0"/>
        </a:xfrm>
      </p:grpSpPr>
      <p:sp>
        <p:nvSpPr>
          <p:cNvPr id="669" name="Shape 6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70" name="Shape 67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a:t>
            </a:r>
            <a:r>
              <a:rPr lang="en" u="sng">
                <a:solidFill>
                  <a:schemeClr val="hlink"/>
                </a:solidFill>
                <a:hlinkClick r:id="rId2"/>
              </a:rPr>
              <a:t>https://www.slideshare.net/HubSpot/the-fundamentals-of-blogging/20-Keep_your_buyer_persona_in</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5" name="Shape 675"/>
        <p:cNvGrpSpPr/>
        <p:nvPr/>
      </p:nvGrpSpPr>
      <p:grpSpPr>
        <a:xfrm>
          <a:off x="0" y="0"/>
          <a:ext cx="0" cy="0"/>
          <a:chOff x="0" y="0"/>
          <a:chExt cx="0" cy="0"/>
        </a:xfrm>
      </p:grpSpPr>
      <p:sp>
        <p:nvSpPr>
          <p:cNvPr id="676" name="Shape 6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77" name="Shape 67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2" name="Shape 682"/>
        <p:cNvGrpSpPr/>
        <p:nvPr/>
      </p:nvGrpSpPr>
      <p:grpSpPr>
        <a:xfrm>
          <a:off x="0" y="0"/>
          <a:ext cx="0" cy="0"/>
          <a:chOff x="0" y="0"/>
          <a:chExt cx="0" cy="0"/>
        </a:xfrm>
      </p:grpSpPr>
      <p:sp>
        <p:nvSpPr>
          <p:cNvPr id="683" name="Shape 6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84" name="Shape 68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0" name="Shape 690"/>
        <p:cNvGrpSpPr/>
        <p:nvPr/>
      </p:nvGrpSpPr>
      <p:grpSpPr>
        <a:xfrm>
          <a:off x="0" y="0"/>
          <a:ext cx="0" cy="0"/>
          <a:chOff x="0" y="0"/>
          <a:chExt cx="0" cy="0"/>
        </a:xfrm>
      </p:grpSpPr>
      <p:sp>
        <p:nvSpPr>
          <p:cNvPr id="691" name="Shape 6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92" name="Shape 69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https://www.hubspot.com/marketing-statistics</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8" name="Shape 698"/>
        <p:cNvGrpSpPr/>
        <p:nvPr/>
      </p:nvGrpSpPr>
      <p:grpSpPr>
        <a:xfrm>
          <a:off x="0" y="0"/>
          <a:ext cx="0" cy="0"/>
          <a:chOff x="0" y="0"/>
          <a:chExt cx="0" cy="0"/>
        </a:xfrm>
      </p:grpSpPr>
      <p:sp>
        <p:nvSpPr>
          <p:cNvPr id="699" name="Shape 6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0" name="Shape 7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7" name="Shape 707"/>
        <p:cNvGrpSpPr/>
        <p:nvPr/>
      </p:nvGrpSpPr>
      <p:grpSpPr>
        <a:xfrm>
          <a:off x="0" y="0"/>
          <a:ext cx="0" cy="0"/>
          <a:chOff x="0" y="0"/>
          <a:chExt cx="0" cy="0"/>
        </a:xfrm>
      </p:grpSpPr>
      <p:sp>
        <p:nvSpPr>
          <p:cNvPr id="708" name="Shape 7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9" name="Shape 70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a:t>
            </a:r>
            <a:r>
              <a:rPr lang="en"/>
              <a:t>http://gain-insights.com/solutions/digital-marketing/the-10-most-important-social-media-metrics-you-should-be-tracking/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4" name="Shape 104"/>
        <p:cNvGrpSpPr/>
        <p:nvPr/>
      </p:nvGrpSpPr>
      <p:grpSpPr>
        <a:xfrm>
          <a:off x="0" y="0"/>
          <a:ext cx="0" cy="0"/>
          <a:chOff x="0" y="0"/>
          <a:chExt cx="0" cy="0"/>
        </a:xfrm>
      </p:grpSpPr>
      <p:sp>
        <p:nvSpPr>
          <p:cNvPr id="105" name="Shape 1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6" name="Shape 1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14" name="Shape 714"/>
        <p:cNvGrpSpPr/>
        <p:nvPr/>
      </p:nvGrpSpPr>
      <p:grpSpPr>
        <a:xfrm>
          <a:off x="0" y="0"/>
          <a:ext cx="0" cy="0"/>
          <a:chOff x="0" y="0"/>
          <a:chExt cx="0" cy="0"/>
        </a:xfrm>
      </p:grpSpPr>
      <p:sp>
        <p:nvSpPr>
          <p:cNvPr id="715" name="Shape 7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16" name="Shape 71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21" name="Shape 721"/>
        <p:cNvGrpSpPr/>
        <p:nvPr/>
      </p:nvGrpSpPr>
      <p:grpSpPr>
        <a:xfrm>
          <a:off x="0" y="0"/>
          <a:ext cx="0" cy="0"/>
          <a:chOff x="0" y="0"/>
          <a:chExt cx="0" cy="0"/>
        </a:xfrm>
      </p:grpSpPr>
      <p:sp>
        <p:nvSpPr>
          <p:cNvPr id="722" name="Shape 7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23" name="Shape 72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28" name="Shape 728"/>
        <p:cNvGrpSpPr/>
        <p:nvPr/>
      </p:nvGrpSpPr>
      <p:grpSpPr>
        <a:xfrm>
          <a:off x="0" y="0"/>
          <a:ext cx="0" cy="0"/>
          <a:chOff x="0" y="0"/>
          <a:chExt cx="0" cy="0"/>
        </a:xfrm>
      </p:grpSpPr>
      <p:sp>
        <p:nvSpPr>
          <p:cNvPr id="729" name="Shape 7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30" name="Shape 73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https://fici.sme.sk/c/20061347/zakaznik-sa-na-fb-stazoval-na-rad-pri-pokladni-v-bille-a-to-co-nasledovalo-bola-nekonecna-zabava.html</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5" name="Shape 735"/>
        <p:cNvGrpSpPr/>
        <p:nvPr/>
      </p:nvGrpSpPr>
      <p:grpSpPr>
        <a:xfrm>
          <a:off x="0" y="0"/>
          <a:ext cx="0" cy="0"/>
          <a:chOff x="0" y="0"/>
          <a:chExt cx="0" cy="0"/>
        </a:xfrm>
      </p:grpSpPr>
      <p:sp>
        <p:nvSpPr>
          <p:cNvPr id="736" name="Shape 7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37" name="Shape 73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https://fici.sme.sk/c/20061347/zakaznik-sa-na-fb-stazoval-na-rad-pri-pokladni-v-bille-a-to-co-nasledovalo-bola-nekonecna-zabava.html</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4" name="Shape 744"/>
        <p:cNvGrpSpPr/>
        <p:nvPr/>
      </p:nvGrpSpPr>
      <p:grpSpPr>
        <a:xfrm>
          <a:off x="0" y="0"/>
          <a:ext cx="0" cy="0"/>
          <a:chOff x="0" y="0"/>
          <a:chExt cx="0" cy="0"/>
        </a:xfrm>
      </p:grpSpPr>
      <p:sp>
        <p:nvSpPr>
          <p:cNvPr id="745" name="Shape 7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46" name="Shape 74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a:t>
            </a:r>
            <a:r>
              <a:rPr lang="en"/>
              <a:t>https://refresher.sk/39202-Hlada-sa-strateny-technik-Ludi-na-Facebooku-zabava-bizarna-konverzacia-medzi-Telekomom-a-zakaznikom</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2" name="Shape 752"/>
        <p:cNvGrpSpPr/>
        <p:nvPr/>
      </p:nvGrpSpPr>
      <p:grpSpPr>
        <a:xfrm>
          <a:off x="0" y="0"/>
          <a:ext cx="0" cy="0"/>
          <a:chOff x="0" y="0"/>
          <a:chExt cx="0" cy="0"/>
        </a:xfrm>
      </p:grpSpPr>
      <p:sp>
        <p:nvSpPr>
          <p:cNvPr id="753" name="Shape 7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54" name="Shape 75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http://mashable.com/2015/09/11/aldi-chocolate-digestive-complaint/?utm_cid=mash-com-fb-socmed-link#jBFrI7MXMkqr</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0" name="Shape 760"/>
        <p:cNvGrpSpPr/>
        <p:nvPr/>
      </p:nvGrpSpPr>
      <p:grpSpPr>
        <a:xfrm>
          <a:off x="0" y="0"/>
          <a:ext cx="0" cy="0"/>
          <a:chOff x="0" y="0"/>
          <a:chExt cx="0" cy="0"/>
        </a:xfrm>
      </p:grpSpPr>
      <p:sp>
        <p:nvSpPr>
          <p:cNvPr id="761" name="Shape 7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62" name="Shape 76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a:t>
            </a:r>
            <a:r>
              <a:rPr lang="en"/>
              <a:t>http://www.animationoptions.com/photobphi/george-w-bush-funny-pics</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6" name="Shape 766"/>
        <p:cNvGrpSpPr/>
        <p:nvPr/>
      </p:nvGrpSpPr>
      <p:grpSpPr>
        <a:xfrm>
          <a:off x="0" y="0"/>
          <a:ext cx="0" cy="0"/>
          <a:chOff x="0" y="0"/>
          <a:chExt cx="0" cy="0"/>
        </a:xfrm>
      </p:grpSpPr>
      <p:sp>
        <p:nvSpPr>
          <p:cNvPr id="767" name="Shape 7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68" name="Shape 76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http://www.divino.sk/blog/8-rad-ako-zvladnut-krizu-na-socialnych-sietach</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3" name="Shape 773"/>
        <p:cNvGrpSpPr/>
        <p:nvPr/>
      </p:nvGrpSpPr>
      <p:grpSpPr>
        <a:xfrm>
          <a:off x="0" y="0"/>
          <a:ext cx="0" cy="0"/>
          <a:chOff x="0" y="0"/>
          <a:chExt cx="0" cy="0"/>
        </a:xfrm>
      </p:grpSpPr>
      <p:sp>
        <p:nvSpPr>
          <p:cNvPr id="774" name="Shape 7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75" name="Shape 77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a:t>
            </a:r>
            <a:r>
              <a:rPr lang="en"/>
              <a:t>http://www.divino.sk/blog/8-rad-ako-zvladnut-krizu-na-socialnych-sietach</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0" name="Shape 780"/>
        <p:cNvGrpSpPr/>
        <p:nvPr/>
      </p:nvGrpSpPr>
      <p:grpSpPr>
        <a:xfrm>
          <a:off x="0" y="0"/>
          <a:ext cx="0" cy="0"/>
          <a:chOff x="0" y="0"/>
          <a:chExt cx="0" cy="0"/>
        </a:xfrm>
      </p:grpSpPr>
      <p:sp>
        <p:nvSpPr>
          <p:cNvPr id="781" name="Shape 7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82" name="Shape 78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Zdroj: </a:t>
            </a:r>
            <a:r>
              <a:rPr lang="en"/>
              <a:t>http://adma.sk/2015/08/ako-zvladnut-krizovu-komunikaciu-na-socialnych-sietach/</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25"/>
            <a:ext cx="4572000" cy="5143500"/>
          </a:xfrm>
          <a:prstGeom prst="rect">
            <a:avLst/>
          </a:prstGeom>
          <a:solidFill>
            <a:schemeClr val="dk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200"/>
            <a:ext cx="3837000" cy="3695100"/>
          </a:xfrm>
          <a:prstGeom prst="rect">
            <a:avLst/>
          </a:prstGeom>
        </p:spPr>
        <p:txBody>
          <a:bodyPr anchorCtr="0" anchor="ctr" bIns="91425" lIns="91425" rIns="91425" tIns="91425"/>
          <a:lstStyle>
            <a:lvl1pPr lvl="0">
              <a:spcBef>
                <a:spcPts val="0"/>
              </a:spcBef>
              <a:buClr>
                <a:schemeClr val="dk1"/>
              </a:buClr>
              <a:defRPr>
                <a:solidFill>
                  <a:schemeClr val="dk1"/>
                </a:solidFill>
              </a:defRPr>
            </a:lvl1pPr>
            <a:lvl2pPr lvl="1">
              <a:spcBef>
                <a:spcPts val="0"/>
              </a:spcBef>
              <a:buClr>
                <a:schemeClr val="dk1"/>
              </a:buClr>
              <a:defRPr>
                <a:solidFill>
                  <a:schemeClr val="dk1"/>
                </a:solidFill>
              </a:defRPr>
            </a:lvl2pPr>
            <a:lvl3pPr lvl="2">
              <a:spcBef>
                <a:spcPts val="0"/>
              </a:spcBef>
              <a:buClr>
                <a:schemeClr val="dk1"/>
              </a:buClr>
              <a:defRPr>
                <a:solidFill>
                  <a:schemeClr val="dk1"/>
                </a:solidFill>
              </a:defRPr>
            </a:lvl3pPr>
            <a:lvl4pPr lvl="3">
              <a:spcBef>
                <a:spcPts val="0"/>
              </a:spcBef>
              <a:buClr>
                <a:schemeClr val="dk1"/>
              </a:buClr>
              <a:defRPr>
                <a:solidFill>
                  <a:schemeClr val="dk1"/>
                </a:solidFill>
              </a:defRPr>
            </a:lvl4pPr>
            <a:lvl5pPr lvl="4">
              <a:spcBef>
                <a:spcPts val="0"/>
              </a:spcBef>
              <a:buClr>
                <a:schemeClr val="dk1"/>
              </a:buClr>
              <a:defRPr>
                <a:solidFill>
                  <a:schemeClr val="dk1"/>
                </a:solidFill>
              </a:defRPr>
            </a:lvl5pPr>
            <a:lvl6pPr lvl="5">
              <a:spcBef>
                <a:spcPts val="0"/>
              </a:spcBef>
              <a:buClr>
                <a:schemeClr val="dk1"/>
              </a:buClr>
              <a:defRPr>
                <a:solidFill>
                  <a:schemeClr val="dk1"/>
                </a:solidFill>
              </a:defRPr>
            </a:lvl6pPr>
            <a:lvl7pPr lvl="6">
              <a:spcBef>
                <a:spcPts val="0"/>
              </a:spcBef>
              <a:buClr>
                <a:schemeClr val="dk1"/>
              </a:buClr>
              <a:defRPr>
                <a:solidFill>
                  <a:schemeClr val="dk1"/>
                </a:solidFill>
              </a:defRPr>
            </a:lvl7pPr>
            <a:lvl8pPr lvl="7">
              <a:spcBef>
                <a:spcPts val="0"/>
              </a:spcBef>
              <a:buClr>
                <a:schemeClr val="dk1"/>
              </a:buClr>
              <a:defRPr>
                <a:solidFill>
                  <a:schemeClr val="dk1"/>
                </a:solidFill>
              </a:defRPr>
            </a:lvl8pPr>
            <a:lvl9pPr lvl="8">
              <a:spcBef>
                <a:spcPts val="0"/>
              </a:spcBef>
              <a:buClr>
                <a:schemeClr val="dk1"/>
              </a:buClr>
              <a:defRPr>
                <a:solidFill>
                  <a:schemeClr val="dk1"/>
                </a:solidFill>
              </a:defRPr>
            </a:lvl9pPr>
          </a:lstStyle>
          <a:p/>
        </p:txBody>
      </p:sp>
      <p:sp>
        <p:nvSpPr>
          <p:cNvPr id="40" name="Shape 4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lt2"/>
              </a:buClr>
              <a:buSzPct val="100000"/>
              <a:defRPr sz="1800">
                <a:solidFill>
                  <a:schemeClr val="lt2"/>
                </a:solidFill>
              </a:defRPr>
            </a:lvl1pPr>
            <a:lvl2pPr lvl="1">
              <a:lnSpc>
                <a:spcPct val="115000"/>
              </a:lnSpc>
              <a:spcBef>
                <a:spcPts val="0"/>
              </a:spcBef>
              <a:spcAft>
                <a:spcPts val="1600"/>
              </a:spcAft>
              <a:buClr>
                <a:schemeClr val="lt2"/>
              </a:buClr>
              <a:defRPr>
                <a:solidFill>
                  <a:schemeClr val="lt2"/>
                </a:solidFill>
              </a:defRPr>
            </a:lvl2pPr>
            <a:lvl3pPr lvl="2">
              <a:lnSpc>
                <a:spcPct val="115000"/>
              </a:lnSpc>
              <a:spcBef>
                <a:spcPts val="0"/>
              </a:spcBef>
              <a:spcAft>
                <a:spcPts val="1600"/>
              </a:spcAft>
              <a:buClr>
                <a:schemeClr val="lt2"/>
              </a:buClr>
              <a:defRPr>
                <a:solidFill>
                  <a:schemeClr val="lt2"/>
                </a:solidFill>
              </a:defRPr>
            </a:lvl3pPr>
            <a:lvl4pPr lvl="3">
              <a:lnSpc>
                <a:spcPct val="115000"/>
              </a:lnSpc>
              <a:spcBef>
                <a:spcPts val="0"/>
              </a:spcBef>
              <a:spcAft>
                <a:spcPts val="1600"/>
              </a:spcAft>
              <a:buClr>
                <a:schemeClr val="lt2"/>
              </a:buClr>
              <a:defRPr>
                <a:solidFill>
                  <a:schemeClr val="lt2"/>
                </a:solidFill>
              </a:defRPr>
            </a:lvl4pPr>
            <a:lvl5pPr lvl="4">
              <a:lnSpc>
                <a:spcPct val="115000"/>
              </a:lnSpc>
              <a:spcBef>
                <a:spcPts val="0"/>
              </a:spcBef>
              <a:spcAft>
                <a:spcPts val="1600"/>
              </a:spcAft>
              <a:buClr>
                <a:schemeClr val="lt2"/>
              </a:buClr>
              <a:defRPr>
                <a:solidFill>
                  <a:schemeClr val="lt2"/>
                </a:solidFill>
              </a:defRPr>
            </a:lvl5pPr>
            <a:lvl6pPr lvl="5">
              <a:lnSpc>
                <a:spcPct val="115000"/>
              </a:lnSpc>
              <a:spcBef>
                <a:spcPts val="0"/>
              </a:spcBef>
              <a:spcAft>
                <a:spcPts val="1600"/>
              </a:spcAft>
              <a:buClr>
                <a:schemeClr val="lt2"/>
              </a:buClr>
              <a:defRPr>
                <a:solidFill>
                  <a:schemeClr val="lt2"/>
                </a:solidFill>
              </a:defRPr>
            </a:lvl6pPr>
            <a:lvl7pPr lvl="6">
              <a:lnSpc>
                <a:spcPct val="115000"/>
              </a:lnSpc>
              <a:spcBef>
                <a:spcPts val="0"/>
              </a:spcBef>
              <a:spcAft>
                <a:spcPts val="1600"/>
              </a:spcAft>
              <a:buClr>
                <a:schemeClr val="lt2"/>
              </a:buClr>
              <a:defRPr>
                <a:solidFill>
                  <a:schemeClr val="lt2"/>
                </a:solidFill>
              </a:defRPr>
            </a:lvl7pPr>
            <a:lvl8pPr lvl="7">
              <a:lnSpc>
                <a:spcPct val="115000"/>
              </a:lnSpc>
              <a:spcBef>
                <a:spcPts val="0"/>
              </a:spcBef>
              <a:spcAft>
                <a:spcPts val="1600"/>
              </a:spcAft>
              <a:buClr>
                <a:schemeClr val="lt2"/>
              </a:buClr>
              <a:defRPr>
                <a:solidFill>
                  <a:schemeClr val="lt2"/>
                </a:solidFill>
              </a:defRPr>
            </a:lvl8pPr>
            <a:lvl9pPr lvl="8">
              <a:lnSpc>
                <a:spcPct val="115000"/>
              </a:lnSpc>
              <a:spcBef>
                <a:spcPts val="0"/>
              </a:spcBef>
              <a:spcAft>
                <a:spcPts val="1600"/>
              </a:spcAft>
              <a:buClr>
                <a:schemeClr val="lt2"/>
              </a:buClr>
              <a:defRPr>
                <a:solidFill>
                  <a:schemeClr val="lt2"/>
                </a:solidFill>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lt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02.png"/><Relationship Id="rId4" Type="http://schemas.openxmlformats.org/officeDocument/2006/relationships/image" Target="../media/image0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02.png"/><Relationship Id="rId4" Type="http://schemas.openxmlformats.org/officeDocument/2006/relationships/image" Target="../media/image0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1.xml"/><Relationship Id="rId3" Type="http://schemas.openxmlformats.org/officeDocument/2006/relationships/image" Target="../media/image0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02.png"/><Relationship Id="rId4" Type="http://schemas.openxmlformats.org/officeDocument/2006/relationships/image" Target="../media/image0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3.xml"/><Relationship Id="rId3" Type="http://schemas.openxmlformats.org/officeDocument/2006/relationships/image" Target="../media/image62.png"/><Relationship Id="rId4" Type="http://schemas.openxmlformats.org/officeDocument/2006/relationships/image" Target="../media/image64.png"/><Relationship Id="rId5" Type="http://schemas.openxmlformats.org/officeDocument/2006/relationships/image" Target="../media/image0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4.xml"/><Relationship Id="rId3" Type="http://schemas.openxmlformats.org/officeDocument/2006/relationships/image" Target="../media/image02.png"/><Relationship Id="rId4" Type="http://schemas.openxmlformats.org/officeDocument/2006/relationships/image" Target="../media/image0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5.xml"/><Relationship Id="rId3" Type="http://schemas.openxmlformats.org/officeDocument/2006/relationships/image" Target="../media/image16.png"/><Relationship Id="rId4" Type="http://schemas.openxmlformats.org/officeDocument/2006/relationships/image" Target="../media/image0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image" Target="../media/image0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0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 Id="rId3" Type="http://schemas.openxmlformats.org/officeDocument/2006/relationships/hyperlink" Target="http://youtube.com/v/EekcG9bQGhw" TargetMode="External"/><Relationship Id="rId4" Type="http://schemas.openxmlformats.org/officeDocument/2006/relationships/image" Target="../media/image50.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 Id="rId3" Type="http://schemas.openxmlformats.org/officeDocument/2006/relationships/image" Target="../media/image0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0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hyperlink" Target="http://youtube.com/v/PA_An6LcWtc" TargetMode="External"/><Relationship Id="rId4" Type="http://schemas.openxmlformats.org/officeDocument/2006/relationships/image" Target="../media/image52.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image" Target="../media/image0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hyperlink" Target="http://youtube.com/v/QODP3Hv-h3c" TargetMode="External"/><Relationship Id="rId4" Type="http://schemas.openxmlformats.org/officeDocument/2006/relationships/image" Target="../media/image55.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 Id="rId3" Type="http://schemas.openxmlformats.org/officeDocument/2006/relationships/image" Target="../media/image01.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hyperlink" Target="http://youtube.com/v/FZwYV2O206U" TargetMode="External"/><Relationship Id="rId4" Type="http://schemas.openxmlformats.org/officeDocument/2006/relationships/image" Target="../media/image54.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02.png"/><Relationship Id="rId4" Type="http://schemas.openxmlformats.org/officeDocument/2006/relationships/image" Target="../media/image00.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6.xml"/><Relationship Id="rId3" Type="http://schemas.openxmlformats.org/officeDocument/2006/relationships/image" Target="../media/image57.jpg"/><Relationship Id="rId4" Type="http://schemas.openxmlformats.org/officeDocument/2006/relationships/image" Target="../media/image01.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7.xml"/><Relationship Id="rId3" Type="http://schemas.openxmlformats.org/officeDocument/2006/relationships/image" Target="../media/image16.png"/><Relationship Id="rId4" Type="http://schemas.openxmlformats.org/officeDocument/2006/relationships/image" Target="../media/image01.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8.xml"/><Relationship Id="rId3" Type="http://schemas.openxmlformats.org/officeDocument/2006/relationships/image" Target="../media/image02.png"/><Relationship Id="rId4" Type="http://schemas.openxmlformats.org/officeDocument/2006/relationships/image" Target="../media/image00.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9.xml"/><Relationship Id="rId3" Type="http://schemas.openxmlformats.org/officeDocument/2006/relationships/image" Target="../media/image59.jpg"/><Relationship Id="rId4" Type="http://schemas.openxmlformats.org/officeDocument/2006/relationships/image" Target="../media/image0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01.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0.xml"/><Relationship Id="rId3" Type="http://schemas.openxmlformats.org/officeDocument/2006/relationships/image" Target="../media/image58.png"/><Relationship Id="rId4" Type="http://schemas.openxmlformats.org/officeDocument/2006/relationships/image" Target="../media/image01.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1.xml"/><Relationship Id="rId3" Type="http://schemas.openxmlformats.org/officeDocument/2006/relationships/image" Target="../media/image61.jpg"/><Relationship Id="rId4" Type="http://schemas.openxmlformats.org/officeDocument/2006/relationships/image" Target="../media/image01.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2.xml"/><Relationship Id="rId3" Type="http://schemas.openxmlformats.org/officeDocument/2006/relationships/image" Target="../media/image69.png"/><Relationship Id="rId4" Type="http://schemas.openxmlformats.org/officeDocument/2006/relationships/image" Target="../media/image01.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3.xml"/><Relationship Id="rId3" Type="http://schemas.openxmlformats.org/officeDocument/2006/relationships/image" Target="../media/image66.png"/><Relationship Id="rId4" Type="http://schemas.openxmlformats.org/officeDocument/2006/relationships/image" Target="../media/image65.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4.xml"/><Relationship Id="rId3" Type="http://schemas.openxmlformats.org/officeDocument/2006/relationships/image" Target="../media/image60.jpg"/><Relationship Id="rId4" Type="http://schemas.openxmlformats.org/officeDocument/2006/relationships/image" Target="../media/image01.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5.xml"/><Relationship Id="rId3" Type="http://schemas.openxmlformats.org/officeDocument/2006/relationships/image" Target="../media/image00.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 Id="rId3" Type="http://schemas.openxmlformats.org/officeDocument/2006/relationships/image" Target="../media/image02.png"/><Relationship Id="rId4" Type="http://schemas.openxmlformats.org/officeDocument/2006/relationships/image" Target="../media/image00.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 Id="rId3" Type="http://schemas.openxmlformats.org/officeDocument/2006/relationships/image" Target="../media/image01.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 Id="rId3" Type="http://schemas.openxmlformats.org/officeDocument/2006/relationships/image" Target="../media/image01.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9.xml"/><Relationship Id="rId3" Type="http://schemas.openxmlformats.org/officeDocument/2006/relationships/image" Target="../media/image02.png"/><Relationship Id="rId4" Type="http://schemas.openxmlformats.org/officeDocument/2006/relationships/image" Target="../media/image0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0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 Id="rId3" Type="http://schemas.openxmlformats.org/officeDocument/2006/relationships/image" Target="../media/image01.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1.xml"/><Relationship Id="rId3" Type="http://schemas.openxmlformats.org/officeDocument/2006/relationships/image" Target="../media/image01.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2.xml"/><Relationship Id="rId3" Type="http://schemas.openxmlformats.org/officeDocument/2006/relationships/image" Target="../media/image02.png"/><Relationship Id="rId4" Type="http://schemas.openxmlformats.org/officeDocument/2006/relationships/image" Target="../media/image00.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 Id="rId3" Type="http://schemas.openxmlformats.org/officeDocument/2006/relationships/image" Target="../media/image01.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 Id="rId3" Type="http://schemas.openxmlformats.org/officeDocument/2006/relationships/image" Target="../media/image01.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5.xml"/><Relationship Id="rId3" Type="http://schemas.openxmlformats.org/officeDocument/2006/relationships/image" Target="../media/image02.png"/><Relationship Id="rId4" Type="http://schemas.openxmlformats.org/officeDocument/2006/relationships/image" Target="../media/image00.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 Id="rId3" Type="http://schemas.openxmlformats.org/officeDocument/2006/relationships/image" Target="../media/image01.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 Id="rId3" Type="http://schemas.openxmlformats.org/officeDocument/2006/relationships/image" Target="../media/image63.jpg"/><Relationship Id="rId4" Type="http://schemas.openxmlformats.org/officeDocument/2006/relationships/image" Target="../media/image01.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8.xml"/><Relationship Id="rId3" Type="http://schemas.openxmlformats.org/officeDocument/2006/relationships/image" Target="../media/image02.png"/><Relationship Id="rId4" Type="http://schemas.openxmlformats.org/officeDocument/2006/relationships/image" Target="../media/image00.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9.xml"/><Relationship Id="rId3" Type="http://schemas.openxmlformats.org/officeDocument/2006/relationships/hyperlink" Target="https://conversionxl.com/blog/" TargetMode="External"/><Relationship Id="rId4" Type="http://schemas.openxmlformats.org/officeDocument/2006/relationships/hyperlink" Target="https://blog.kissmetrics.com/" TargetMode="External"/><Relationship Id="rId5" Type="http://schemas.openxmlformats.org/officeDocument/2006/relationships/hyperlink" Target="http://unbounce.com/blog/" TargetMode="External"/><Relationship Id="rId6" Type="http://schemas.openxmlformats.org/officeDocument/2006/relationships/image" Target="../media/image02.png"/><Relationship Id="rId7" Type="http://schemas.openxmlformats.org/officeDocument/2006/relationships/image" Target="../media/image0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04.jp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0.xml"/><Relationship Id="rId3" Type="http://schemas.openxmlformats.org/officeDocument/2006/relationships/hyperlink" Target="https://moz.com/beginners-guide-to-seo" TargetMode="External"/><Relationship Id="rId4" Type="http://schemas.openxmlformats.org/officeDocument/2006/relationships/hyperlink" Target="https://moz.com/blog" TargetMode="External"/><Relationship Id="rId5" Type="http://schemas.openxmlformats.org/officeDocument/2006/relationships/hyperlink" Target="https://searchenginewatch.com/" TargetMode="External"/><Relationship Id="rId6" Type="http://schemas.openxmlformats.org/officeDocument/2006/relationships/hyperlink" Target="http://searchengineland.com/" TargetMode="External"/><Relationship Id="rId7" Type="http://schemas.openxmlformats.org/officeDocument/2006/relationships/image" Target="../media/image02.png"/><Relationship Id="rId8" Type="http://schemas.openxmlformats.org/officeDocument/2006/relationships/image" Target="../media/image00.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1.xml"/><Relationship Id="rId3" Type="http://schemas.openxmlformats.org/officeDocument/2006/relationships/hyperlink" Target="https://support.google.com/partners/topic/3204437" TargetMode="External"/><Relationship Id="rId4" Type="http://schemas.openxmlformats.org/officeDocument/2006/relationships/hyperlink" Target="https://adwords.googleblog.com/" TargetMode="External"/><Relationship Id="rId5" Type="http://schemas.openxmlformats.org/officeDocument/2006/relationships/hyperlink" Target="http://searchengineland.com/" TargetMode="External"/><Relationship Id="rId6" Type="http://schemas.openxmlformats.org/officeDocument/2006/relationships/hyperlink" Target="https://searchenginewatch.com/" TargetMode="External"/><Relationship Id="rId7" Type="http://schemas.openxmlformats.org/officeDocument/2006/relationships/image" Target="../media/image02.png"/><Relationship Id="rId8" Type="http://schemas.openxmlformats.org/officeDocument/2006/relationships/image" Target="../media/image00.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2.xml"/><Relationship Id="rId3" Type="http://schemas.openxmlformats.org/officeDocument/2006/relationships/hyperlink" Target="https://blog.hubspot.com/" TargetMode="External"/><Relationship Id="rId4" Type="http://schemas.openxmlformats.org/officeDocument/2006/relationships/hyperlink" Target="http://www.copyblogger.com/" TargetMode="External"/><Relationship Id="rId5" Type="http://schemas.openxmlformats.org/officeDocument/2006/relationships/hyperlink" Target="http://www.socialmediaexaminer.com/" TargetMode="External"/><Relationship Id="rId6" Type="http://schemas.openxmlformats.org/officeDocument/2006/relationships/hyperlink" Target="https://econsultancy.com/blog/" TargetMode="External"/><Relationship Id="rId7" Type="http://schemas.openxmlformats.org/officeDocument/2006/relationships/image" Target="../media/image02.png"/><Relationship Id="rId8" Type="http://schemas.openxmlformats.org/officeDocument/2006/relationships/image" Target="../media/image0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02.png"/><Relationship Id="rId4" Type="http://schemas.openxmlformats.org/officeDocument/2006/relationships/image" Target="../media/image0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0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02.png"/><Relationship Id="rId4" Type="http://schemas.openxmlformats.org/officeDocument/2006/relationships/image" Target="../media/image0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0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06.jpg"/><Relationship Id="rId4" Type="http://schemas.openxmlformats.org/officeDocument/2006/relationships/image" Target="../media/image0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hyperlink" Target="https://www.linkedin.com/in/czirak/"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02.png"/><Relationship Id="rId4" Type="http://schemas.openxmlformats.org/officeDocument/2006/relationships/image" Target="../media/image0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0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6.png"/><Relationship Id="rId4" Type="http://schemas.openxmlformats.org/officeDocument/2006/relationships/image" Target="../media/image0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0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0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0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10.jpg"/><Relationship Id="rId4" Type="http://schemas.openxmlformats.org/officeDocument/2006/relationships/image" Target="../media/image1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02.png"/><Relationship Id="rId4" Type="http://schemas.openxmlformats.org/officeDocument/2006/relationships/image" Target="../media/image0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5.png"/><Relationship Id="rId4" Type="http://schemas.openxmlformats.org/officeDocument/2006/relationships/image" Target="../media/image0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02.png"/><Relationship Id="rId4" Type="http://schemas.openxmlformats.org/officeDocument/2006/relationships/image" Target="../media/image0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0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02.png"/><Relationship Id="rId4" Type="http://schemas.openxmlformats.org/officeDocument/2006/relationships/image" Target="../media/image0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02.png"/><Relationship Id="rId4" Type="http://schemas.openxmlformats.org/officeDocument/2006/relationships/image" Target="../media/image0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5.png"/><Relationship Id="rId4" Type="http://schemas.openxmlformats.org/officeDocument/2006/relationships/image" Target="../media/image0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02.png"/><Relationship Id="rId4" Type="http://schemas.openxmlformats.org/officeDocument/2006/relationships/image" Target="../media/image0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0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0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0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02.png"/><Relationship Id="rId4" Type="http://schemas.openxmlformats.org/officeDocument/2006/relationships/image" Target="../media/image0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0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02.png"/><Relationship Id="rId4" Type="http://schemas.openxmlformats.org/officeDocument/2006/relationships/image" Target="../media/image0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02.png"/><Relationship Id="rId4" Type="http://schemas.openxmlformats.org/officeDocument/2006/relationships/image" Target="../media/image0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36.png"/><Relationship Id="rId4" Type="http://schemas.openxmlformats.org/officeDocument/2006/relationships/image" Target="../media/image0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 Id="rId3" Type="http://schemas.openxmlformats.org/officeDocument/2006/relationships/image" Target="../media/image02.png"/><Relationship Id="rId4" Type="http://schemas.openxmlformats.org/officeDocument/2006/relationships/image" Target="../media/image0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16.png"/><Relationship Id="rId4" Type="http://schemas.openxmlformats.org/officeDocument/2006/relationships/image" Target="../media/image0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0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8.png"/><Relationship Id="rId4" Type="http://schemas.openxmlformats.org/officeDocument/2006/relationships/image" Target="../media/image0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0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02.png"/><Relationship Id="rId4" Type="http://schemas.openxmlformats.org/officeDocument/2006/relationships/image" Target="../media/image0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17.png"/><Relationship Id="rId4" Type="http://schemas.openxmlformats.org/officeDocument/2006/relationships/image" Target="../media/image0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8.xml"/><Relationship Id="rId3" Type="http://schemas.openxmlformats.org/officeDocument/2006/relationships/image" Target="../media/image02.png"/><Relationship Id="rId4" Type="http://schemas.openxmlformats.org/officeDocument/2006/relationships/image" Target="../media/image0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16.png"/><Relationship Id="rId4" Type="http://schemas.openxmlformats.org/officeDocument/2006/relationships/image" Target="../media/image0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02.png"/><Relationship Id="rId4" Type="http://schemas.openxmlformats.org/officeDocument/2006/relationships/image" Target="../media/image0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0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23.jpg"/><Relationship Id="rId4" Type="http://schemas.openxmlformats.org/officeDocument/2006/relationships/image" Target="../media/image0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22.jpg"/><Relationship Id="rId4" Type="http://schemas.openxmlformats.org/officeDocument/2006/relationships/image" Target="../media/image33.png"/><Relationship Id="rId5" Type="http://schemas.openxmlformats.org/officeDocument/2006/relationships/image" Target="../media/image0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2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02.png"/><Relationship Id="rId4" Type="http://schemas.openxmlformats.org/officeDocument/2006/relationships/image" Target="../media/image0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28.png"/><Relationship Id="rId4" Type="http://schemas.openxmlformats.org/officeDocument/2006/relationships/image" Target="../media/image0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16.png"/><Relationship Id="rId4" Type="http://schemas.openxmlformats.org/officeDocument/2006/relationships/image" Target="../media/image0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0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27.jpg"/><Relationship Id="rId4" Type="http://schemas.openxmlformats.org/officeDocument/2006/relationships/image" Target="../media/image0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 Id="rId3" Type="http://schemas.openxmlformats.org/officeDocument/2006/relationships/image" Target="../media/image25.jpg"/><Relationship Id="rId4" Type="http://schemas.openxmlformats.org/officeDocument/2006/relationships/image" Target="../media/image0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07.gif"/><Relationship Id="rId4" Type="http://schemas.openxmlformats.org/officeDocument/2006/relationships/image" Target="../media/image0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 Id="rId3" Type="http://schemas.openxmlformats.org/officeDocument/2006/relationships/image" Target="../media/image26.png"/><Relationship Id="rId4" Type="http://schemas.openxmlformats.org/officeDocument/2006/relationships/image" Target="../media/image0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1.xml"/><Relationship Id="rId3" Type="http://schemas.openxmlformats.org/officeDocument/2006/relationships/image" Target="../media/image31.png"/><Relationship Id="rId4" Type="http://schemas.openxmlformats.org/officeDocument/2006/relationships/image" Target="../media/image0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 Id="rId3" Type="http://schemas.openxmlformats.org/officeDocument/2006/relationships/image" Target="../media/image39.png"/><Relationship Id="rId4" Type="http://schemas.openxmlformats.org/officeDocument/2006/relationships/image" Target="../media/image0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 Id="rId3" Type="http://schemas.openxmlformats.org/officeDocument/2006/relationships/image" Target="../media/image3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02.png"/><Relationship Id="rId4" Type="http://schemas.openxmlformats.org/officeDocument/2006/relationships/image" Target="../media/image0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 Id="rId3" Type="http://schemas.openxmlformats.org/officeDocument/2006/relationships/image" Target="../media/image34.png"/><Relationship Id="rId4" Type="http://schemas.openxmlformats.org/officeDocument/2006/relationships/image" Target="../media/image0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6.xml"/><Relationship Id="rId3" Type="http://schemas.openxmlformats.org/officeDocument/2006/relationships/image" Target="../media/image02.png"/><Relationship Id="rId4" Type="http://schemas.openxmlformats.org/officeDocument/2006/relationships/image" Target="../media/image0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16.png"/><Relationship Id="rId4" Type="http://schemas.openxmlformats.org/officeDocument/2006/relationships/image" Target="../media/image0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30.png"/><Relationship Id="rId4" Type="http://schemas.openxmlformats.org/officeDocument/2006/relationships/image" Target="../media/image2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38.png"/><Relationship Id="rId4" Type="http://schemas.openxmlformats.org/officeDocument/2006/relationships/image" Target="../media/image37.png"/><Relationship Id="rId5" Type="http://schemas.openxmlformats.org/officeDocument/2006/relationships/image" Target="../media/image35.jpg"/><Relationship Id="rId6" Type="http://schemas.openxmlformats.org/officeDocument/2006/relationships/image" Target="../media/image0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05.png"/><Relationship Id="rId4" Type="http://schemas.openxmlformats.org/officeDocument/2006/relationships/image" Target="../media/image0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41.png"/><Relationship Id="rId4" Type="http://schemas.openxmlformats.org/officeDocument/2006/relationships/image" Target="../media/image0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02.png"/><Relationship Id="rId4" Type="http://schemas.openxmlformats.org/officeDocument/2006/relationships/image" Target="../media/image0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2.xml"/><Relationship Id="rId3" Type="http://schemas.openxmlformats.org/officeDocument/2006/relationships/image" Target="../media/image0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02.png"/><Relationship Id="rId4" Type="http://schemas.openxmlformats.org/officeDocument/2006/relationships/image" Target="../media/image0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 Id="rId3" Type="http://schemas.openxmlformats.org/officeDocument/2006/relationships/image" Target="../media/image40.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 Id="rId3" Type="http://schemas.openxmlformats.org/officeDocument/2006/relationships/image" Target="../media/image53.png"/><Relationship Id="rId4" Type="http://schemas.openxmlformats.org/officeDocument/2006/relationships/image" Target="../media/image0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6.xml"/><Relationship Id="rId3" Type="http://schemas.openxmlformats.org/officeDocument/2006/relationships/image" Target="../media/image02.png"/><Relationship Id="rId4" Type="http://schemas.openxmlformats.org/officeDocument/2006/relationships/image" Target="../media/image0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16.png"/><Relationship Id="rId4" Type="http://schemas.openxmlformats.org/officeDocument/2006/relationships/image" Target="../media/image0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hyperlink" Target="https://www.sharedcount.com/" TargetMode="External"/><Relationship Id="rId4" Type="http://schemas.openxmlformats.org/officeDocument/2006/relationships/image" Target="../media/image0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0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09.png"/><Relationship Id="rId4" Type="http://schemas.openxmlformats.org/officeDocument/2006/relationships/image" Target="../media/image0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68.png"/><Relationship Id="rId4" Type="http://schemas.openxmlformats.org/officeDocument/2006/relationships/image" Target="../media/image0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67.png"/><Relationship Id="rId4" Type="http://schemas.openxmlformats.org/officeDocument/2006/relationships/image" Target="../media/image0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70.png"/><Relationship Id="rId4" Type="http://schemas.openxmlformats.org/officeDocument/2006/relationships/image" Target="../media/image0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0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0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02.png"/><Relationship Id="rId4" Type="http://schemas.openxmlformats.org/officeDocument/2006/relationships/image" Target="../media/image0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6.xml"/><Relationship Id="rId3" Type="http://schemas.openxmlformats.org/officeDocument/2006/relationships/image" Target="../media/image56.png"/><Relationship Id="rId4" Type="http://schemas.openxmlformats.org/officeDocument/2006/relationships/image" Target="../media/image48.png"/><Relationship Id="rId5" Type="http://schemas.openxmlformats.org/officeDocument/2006/relationships/image" Target="../media/image0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7.xml"/><Relationship Id="rId3" Type="http://schemas.openxmlformats.org/officeDocument/2006/relationships/image" Target="../media/image02.png"/><Relationship Id="rId4" Type="http://schemas.openxmlformats.org/officeDocument/2006/relationships/image" Target="../media/image0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 Id="rId3" Type="http://schemas.openxmlformats.org/officeDocument/2006/relationships/image" Target="../media/image16.png"/><Relationship Id="rId4" Type="http://schemas.openxmlformats.org/officeDocument/2006/relationships/image" Target="../media/image0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0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0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0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0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2.xml"/><Relationship Id="rId3" Type="http://schemas.openxmlformats.org/officeDocument/2006/relationships/image" Target="../media/image4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3.xml"/><Relationship Id="rId3" Type="http://schemas.openxmlformats.org/officeDocument/2006/relationships/image" Target="../media/image44.jpg"/><Relationship Id="rId4" Type="http://schemas.openxmlformats.org/officeDocument/2006/relationships/image" Target="../media/image43.png"/><Relationship Id="rId5" Type="http://schemas.openxmlformats.org/officeDocument/2006/relationships/image" Target="../media/image0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4.xml"/><Relationship Id="rId3" Type="http://schemas.openxmlformats.org/officeDocument/2006/relationships/image" Target="../media/image46.jpg"/><Relationship Id="rId4" Type="http://schemas.openxmlformats.org/officeDocument/2006/relationships/image" Target="../media/image0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5.xml"/><Relationship Id="rId3" Type="http://schemas.openxmlformats.org/officeDocument/2006/relationships/image" Target="../media/image47.jpg"/><Relationship Id="rId4" Type="http://schemas.openxmlformats.org/officeDocument/2006/relationships/image" Target="../media/image0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45.jpg"/><Relationship Id="rId4" Type="http://schemas.openxmlformats.org/officeDocument/2006/relationships/image" Target="../media/image0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0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0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49.jpg"/><Relationship Id="rId4" Type="http://schemas.openxmlformats.org/officeDocument/2006/relationships/image" Target="../media/image51.jpg"/><Relationship Id="rId5" Type="http://schemas.openxmlformats.org/officeDocument/2006/relationships/image" Target="../media/image0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 name="Shape 53"/>
        <p:cNvGrpSpPr/>
        <p:nvPr/>
      </p:nvGrpSpPr>
      <p:grpSpPr>
        <a:xfrm>
          <a:off x="0" y="0"/>
          <a:ext cx="0" cy="0"/>
          <a:chOff x="0" y="0"/>
          <a:chExt cx="0" cy="0"/>
        </a:xfrm>
      </p:grpSpPr>
      <p:sp>
        <p:nvSpPr>
          <p:cNvPr id="54" name="Shape 54"/>
          <p:cNvSpPr txBox="1"/>
          <p:nvPr>
            <p:ph type="ctrTitle"/>
          </p:nvPr>
        </p:nvSpPr>
        <p:spPr>
          <a:xfrm>
            <a:off x="311708" y="744575"/>
            <a:ext cx="8520600" cy="2052600"/>
          </a:xfrm>
          <a:prstGeom prst="rect">
            <a:avLst/>
          </a:prstGeom>
        </p:spPr>
        <p:txBody>
          <a:bodyPr anchorCtr="0" anchor="b" bIns="91425" lIns="91425" rIns="91425" tIns="91425">
            <a:noAutofit/>
          </a:bodyPr>
          <a:lstStyle/>
          <a:p>
            <a:pPr lvl="0">
              <a:spcBef>
                <a:spcPts val="0"/>
              </a:spcBef>
              <a:buNone/>
            </a:pPr>
            <a:r>
              <a:rPr lang="en" sz="3600"/>
              <a:t>Online reklama pre laikov</a:t>
            </a:r>
          </a:p>
        </p:txBody>
      </p:sp>
      <p:sp>
        <p:nvSpPr>
          <p:cNvPr id="55" name="Shape 55"/>
          <p:cNvSpPr txBox="1"/>
          <p:nvPr>
            <p:ph idx="1" type="subTitle"/>
          </p:nvPr>
        </p:nvSpPr>
        <p:spPr>
          <a:xfrm>
            <a:off x="377325" y="4487400"/>
            <a:ext cx="8520600" cy="551100"/>
          </a:xfrm>
          <a:prstGeom prst="rect">
            <a:avLst/>
          </a:prstGeom>
        </p:spPr>
        <p:txBody>
          <a:bodyPr anchorCtr="0" anchor="t" bIns="91425" lIns="91425" rIns="91425" tIns="91425">
            <a:noAutofit/>
          </a:bodyPr>
          <a:lstStyle/>
          <a:p>
            <a:pPr lvl="0">
              <a:spcBef>
                <a:spcPts val="0"/>
              </a:spcBef>
              <a:buNone/>
            </a:pPr>
            <a:r>
              <a:rPr lang="en" sz="2400"/>
              <a:t>Gabriel Czirák, Marketinger</a:t>
            </a:r>
          </a:p>
        </p:txBody>
      </p:sp>
      <p:pic>
        <p:nvPicPr>
          <p:cNvPr id="56" name="Shape 56"/>
          <p:cNvPicPr preferRelativeResize="0"/>
          <p:nvPr/>
        </p:nvPicPr>
        <p:blipFill>
          <a:blip r:embed="rId3">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3" name="Shape 113"/>
        <p:cNvGrpSpPr/>
        <p:nvPr/>
      </p:nvGrpSpPr>
      <p:grpSpPr>
        <a:xfrm>
          <a:off x="0" y="0"/>
          <a:ext cx="0" cy="0"/>
          <a:chOff x="0" y="0"/>
          <a:chExt cx="0" cy="0"/>
        </a:xfrm>
      </p:grpSpPr>
      <p:sp>
        <p:nvSpPr>
          <p:cNvPr id="114" name="Shape 114"/>
          <p:cNvSpPr txBox="1"/>
          <p:nvPr>
            <p:ph type="title"/>
          </p:nvPr>
        </p:nvSpPr>
        <p:spPr>
          <a:xfrm>
            <a:off x="490250" y="450150"/>
            <a:ext cx="8012400" cy="4090800"/>
          </a:xfrm>
          <a:prstGeom prst="rect">
            <a:avLst/>
          </a:prstGeom>
        </p:spPr>
        <p:txBody>
          <a:bodyPr anchorCtr="0" anchor="ctr" bIns="91425" lIns="91425" rIns="91425" tIns="91425">
            <a:noAutofit/>
          </a:bodyPr>
          <a:lstStyle/>
          <a:p>
            <a:pPr lvl="0" rtl="0">
              <a:spcBef>
                <a:spcPts val="0"/>
              </a:spcBef>
              <a:buNone/>
            </a:pPr>
            <a:r>
              <a:rPr lang="en" sz="3600"/>
              <a:t>2. Web je jadrom online marketingu</a:t>
            </a:r>
          </a:p>
        </p:txBody>
      </p:sp>
      <p:pic>
        <p:nvPicPr>
          <p:cNvPr id="115" name="Shape 115"/>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116" name="Shape 116"/>
          <p:cNvPicPr preferRelativeResize="0"/>
          <p:nvPr/>
        </p:nvPicPr>
        <p:blipFill>
          <a:blip r:embed="rId4">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91" name="Shape 791"/>
        <p:cNvGrpSpPr/>
        <p:nvPr/>
      </p:nvGrpSpPr>
      <p:grpSpPr>
        <a:xfrm>
          <a:off x="0" y="0"/>
          <a:ext cx="0" cy="0"/>
          <a:chOff x="0" y="0"/>
          <a:chExt cx="0" cy="0"/>
        </a:xfrm>
      </p:grpSpPr>
      <p:sp>
        <p:nvSpPr>
          <p:cNvPr id="792" name="Shape 792"/>
          <p:cNvSpPr txBox="1"/>
          <p:nvPr>
            <p:ph type="title"/>
          </p:nvPr>
        </p:nvSpPr>
        <p:spPr>
          <a:xfrm>
            <a:off x="311700" y="1377725"/>
            <a:ext cx="8520600" cy="2624100"/>
          </a:xfrm>
          <a:prstGeom prst="rect">
            <a:avLst/>
          </a:prstGeom>
        </p:spPr>
        <p:txBody>
          <a:bodyPr anchorCtr="0" anchor="ctr" bIns="91425" lIns="91425" rIns="91425" tIns="91425">
            <a:noAutofit/>
          </a:bodyPr>
          <a:lstStyle/>
          <a:p>
            <a:pPr lvl="0">
              <a:spcBef>
                <a:spcPts val="0"/>
              </a:spcBef>
              <a:buNone/>
            </a:pPr>
            <a:r>
              <a:rPr lang="en"/>
              <a:t>III.</a:t>
            </a:r>
          </a:p>
          <a:p>
            <a:pPr lvl="0" rtl="0">
              <a:spcBef>
                <a:spcPts val="0"/>
              </a:spcBef>
              <a:buNone/>
            </a:pPr>
            <a:r>
              <a:rPr lang="en"/>
              <a:t>Brand building</a:t>
            </a:r>
          </a:p>
        </p:txBody>
      </p:sp>
      <p:pic>
        <p:nvPicPr>
          <p:cNvPr id="793" name="Shape 793"/>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794" name="Shape 794"/>
          <p:cNvPicPr preferRelativeResize="0"/>
          <p:nvPr/>
        </p:nvPicPr>
        <p:blipFill>
          <a:blip r:embed="rId4">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798" name="Shape 798"/>
        <p:cNvGrpSpPr/>
        <p:nvPr/>
      </p:nvGrpSpPr>
      <p:grpSpPr>
        <a:xfrm>
          <a:off x="0" y="0"/>
          <a:ext cx="0" cy="0"/>
          <a:chOff x="0" y="0"/>
          <a:chExt cx="0" cy="0"/>
        </a:xfrm>
      </p:grpSpPr>
      <p:sp>
        <p:nvSpPr>
          <p:cNvPr id="799" name="Shape 799"/>
          <p:cNvSpPr txBox="1"/>
          <p:nvPr>
            <p:ph type="title"/>
          </p:nvPr>
        </p:nvSpPr>
        <p:spPr>
          <a:xfrm>
            <a:off x="265500" y="1233175"/>
            <a:ext cx="4045200" cy="1482300"/>
          </a:xfrm>
          <a:prstGeom prst="rect">
            <a:avLst/>
          </a:prstGeom>
        </p:spPr>
        <p:txBody>
          <a:bodyPr anchorCtr="0" anchor="b" bIns="91425" lIns="91425" rIns="91425" tIns="91425">
            <a:noAutofit/>
          </a:bodyPr>
          <a:lstStyle/>
          <a:p>
            <a:pPr lvl="0" rtl="0">
              <a:spcBef>
                <a:spcPts val="0"/>
              </a:spcBef>
              <a:buNone/>
            </a:pPr>
            <a:r>
              <a:t/>
            </a:r>
            <a:endParaRPr/>
          </a:p>
        </p:txBody>
      </p:sp>
      <p:sp>
        <p:nvSpPr>
          <p:cNvPr id="800" name="Shape 800"/>
          <p:cNvSpPr txBox="1"/>
          <p:nvPr>
            <p:ph idx="1" type="subTitle"/>
          </p:nvPr>
        </p:nvSpPr>
        <p:spPr>
          <a:xfrm>
            <a:off x="265500" y="2435675"/>
            <a:ext cx="4045200" cy="1235100"/>
          </a:xfrm>
          <a:prstGeom prst="rect">
            <a:avLst/>
          </a:prstGeom>
        </p:spPr>
        <p:txBody>
          <a:bodyPr anchorCtr="0" anchor="t" bIns="91425" lIns="91425" rIns="91425" tIns="91425">
            <a:noAutofit/>
          </a:bodyPr>
          <a:lstStyle/>
          <a:p>
            <a:pPr lvl="0" rtl="0">
              <a:spcBef>
                <a:spcPts val="0"/>
              </a:spcBef>
              <a:buNone/>
            </a:pPr>
            <a:r>
              <a:rPr lang="en">
                <a:solidFill>
                  <a:srgbClr val="000000"/>
                </a:solidFill>
              </a:rPr>
              <a:t>Brand building</a:t>
            </a:r>
          </a:p>
        </p:txBody>
      </p:sp>
      <p:sp>
        <p:nvSpPr>
          <p:cNvPr id="801" name="Shape 801"/>
          <p:cNvSpPr txBox="1"/>
          <p:nvPr>
            <p:ph idx="2" type="body"/>
          </p:nvPr>
        </p:nvSpPr>
        <p:spPr>
          <a:xfrm>
            <a:off x="4939500" y="724200"/>
            <a:ext cx="3837000" cy="3695100"/>
          </a:xfrm>
          <a:prstGeom prst="rect">
            <a:avLst/>
          </a:prstGeom>
        </p:spPr>
        <p:txBody>
          <a:bodyPr anchorCtr="0" anchor="ctr" bIns="91425" lIns="91425" rIns="91425" tIns="91425">
            <a:noAutofit/>
          </a:bodyPr>
          <a:lstStyle/>
          <a:p>
            <a:pPr lvl="0" rtl="0">
              <a:spcBef>
                <a:spcPts val="0"/>
              </a:spcBef>
              <a:buNone/>
            </a:pPr>
            <a:r>
              <a:t/>
            </a:r>
            <a:endParaRPr/>
          </a:p>
          <a:p>
            <a:pPr lvl="0" rtl="0">
              <a:spcBef>
                <a:spcPts val="0"/>
              </a:spcBef>
              <a:buNone/>
            </a:pPr>
            <a:r>
              <a:rPr lang="en"/>
              <a:t>Video</a:t>
            </a:r>
          </a:p>
          <a:p>
            <a:pPr lvl="0" rtl="0">
              <a:spcBef>
                <a:spcPts val="0"/>
              </a:spcBef>
              <a:buNone/>
            </a:pPr>
            <a:r>
              <a:rPr lang="en"/>
              <a:t>Bannerová reklama</a:t>
            </a:r>
          </a:p>
        </p:txBody>
      </p:sp>
      <p:pic>
        <p:nvPicPr>
          <p:cNvPr id="802" name="Shape 802"/>
          <p:cNvPicPr preferRelativeResize="0"/>
          <p:nvPr/>
        </p:nvPicPr>
        <p:blipFill>
          <a:blip r:embed="rId3">
            <a:alphaModFix/>
          </a:blip>
          <a:stretch>
            <a:fillRect/>
          </a:stretch>
        </p:blipFill>
        <p:spPr>
          <a:xfrm>
            <a:off x="265500" y="4412074"/>
            <a:ext cx="1165126" cy="58985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6" name="Shape 806"/>
        <p:cNvGrpSpPr/>
        <p:nvPr/>
      </p:nvGrpSpPr>
      <p:grpSpPr>
        <a:xfrm>
          <a:off x="0" y="0"/>
          <a:ext cx="0" cy="0"/>
          <a:chOff x="0" y="0"/>
          <a:chExt cx="0" cy="0"/>
        </a:xfrm>
      </p:grpSpPr>
      <p:sp>
        <p:nvSpPr>
          <p:cNvPr id="807" name="Shape 807"/>
          <p:cNvSpPr txBox="1"/>
          <p:nvPr>
            <p:ph type="title"/>
          </p:nvPr>
        </p:nvSpPr>
        <p:spPr>
          <a:xfrm>
            <a:off x="311700" y="1443325"/>
            <a:ext cx="8520600" cy="2243700"/>
          </a:xfrm>
          <a:prstGeom prst="rect">
            <a:avLst/>
          </a:prstGeom>
        </p:spPr>
        <p:txBody>
          <a:bodyPr anchorCtr="0" anchor="ctr" bIns="91425" lIns="91425" rIns="91425" tIns="91425">
            <a:noAutofit/>
          </a:bodyPr>
          <a:lstStyle/>
          <a:p>
            <a:pPr lvl="0" rtl="0">
              <a:spcBef>
                <a:spcPts val="0"/>
              </a:spcBef>
              <a:buNone/>
            </a:pPr>
            <a:r>
              <a:rPr lang="en"/>
              <a:t>Video marketing</a:t>
            </a:r>
          </a:p>
        </p:txBody>
      </p:sp>
      <p:pic>
        <p:nvPicPr>
          <p:cNvPr id="808" name="Shape 808"/>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809" name="Shape 809"/>
          <p:cNvPicPr preferRelativeResize="0"/>
          <p:nvPr/>
        </p:nvPicPr>
        <p:blipFill>
          <a:blip r:embed="rId4">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813" name="Shape 813"/>
        <p:cNvGrpSpPr/>
        <p:nvPr/>
      </p:nvGrpSpPr>
      <p:grpSpPr>
        <a:xfrm>
          <a:off x="0" y="0"/>
          <a:ext cx="0" cy="0"/>
          <a:chOff x="0" y="0"/>
          <a:chExt cx="0" cy="0"/>
        </a:xfrm>
      </p:grpSpPr>
      <p:sp>
        <p:nvSpPr>
          <p:cNvPr id="814" name="Shape 81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Video</a:t>
            </a:r>
          </a:p>
        </p:txBody>
      </p:sp>
      <p:pic>
        <p:nvPicPr>
          <p:cNvPr id="815" name="Shape 815"/>
          <p:cNvPicPr preferRelativeResize="0"/>
          <p:nvPr/>
        </p:nvPicPr>
        <p:blipFill>
          <a:blip r:embed="rId3">
            <a:alphaModFix/>
          </a:blip>
          <a:stretch>
            <a:fillRect/>
          </a:stretch>
        </p:blipFill>
        <p:spPr>
          <a:xfrm>
            <a:off x="218000" y="1143875"/>
            <a:ext cx="4631698" cy="3820975"/>
          </a:xfrm>
          <a:prstGeom prst="rect">
            <a:avLst/>
          </a:prstGeom>
          <a:noFill/>
          <a:ln>
            <a:noFill/>
          </a:ln>
        </p:spPr>
      </p:pic>
      <p:pic>
        <p:nvPicPr>
          <p:cNvPr id="816" name="Shape 816"/>
          <p:cNvPicPr preferRelativeResize="0"/>
          <p:nvPr/>
        </p:nvPicPr>
        <p:blipFill>
          <a:blip r:embed="rId4">
            <a:alphaModFix/>
          </a:blip>
          <a:stretch>
            <a:fillRect/>
          </a:stretch>
        </p:blipFill>
        <p:spPr>
          <a:xfrm>
            <a:off x="5002098" y="1170125"/>
            <a:ext cx="3989500" cy="2921887"/>
          </a:xfrm>
          <a:prstGeom prst="rect">
            <a:avLst/>
          </a:prstGeom>
          <a:noFill/>
          <a:ln>
            <a:noFill/>
          </a:ln>
        </p:spPr>
      </p:pic>
      <p:pic>
        <p:nvPicPr>
          <p:cNvPr id="817" name="Shape 817"/>
          <p:cNvPicPr preferRelativeResize="0"/>
          <p:nvPr/>
        </p:nvPicPr>
        <p:blipFill>
          <a:blip r:embed="rId5">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21" name="Shape 821"/>
        <p:cNvGrpSpPr/>
        <p:nvPr/>
      </p:nvGrpSpPr>
      <p:grpSpPr>
        <a:xfrm>
          <a:off x="0" y="0"/>
          <a:ext cx="0" cy="0"/>
          <a:chOff x="0" y="0"/>
          <a:chExt cx="0" cy="0"/>
        </a:xfrm>
      </p:grpSpPr>
      <p:sp>
        <p:nvSpPr>
          <p:cNvPr id="822" name="Shape 822"/>
          <p:cNvSpPr txBox="1"/>
          <p:nvPr>
            <p:ph type="title"/>
          </p:nvPr>
        </p:nvSpPr>
        <p:spPr>
          <a:xfrm>
            <a:off x="311700" y="1563325"/>
            <a:ext cx="8520600" cy="1963500"/>
          </a:xfrm>
          <a:prstGeom prst="rect">
            <a:avLst/>
          </a:prstGeom>
        </p:spPr>
        <p:txBody>
          <a:bodyPr anchorCtr="0" anchor="b" bIns="91425" lIns="91425" rIns="91425" tIns="91425">
            <a:noAutofit/>
          </a:bodyPr>
          <a:lstStyle/>
          <a:p>
            <a:pPr lvl="0" rtl="0">
              <a:spcBef>
                <a:spcPts val="0"/>
              </a:spcBef>
              <a:buNone/>
            </a:pPr>
            <a:r>
              <a:rPr lang="en"/>
              <a:t>50 %</a:t>
            </a:r>
          </a:p>
        </p:txBody>
      </p:sp>
      <p:sp>
        <p:nvSpPr>
          <p:cNvPr id="823" name="Shape 823"/>
          <p:cNvSpPr txBox="1"/>
          <p:nvPr>
            <p:ph idx="1" type="body"/>
          </p:nvPr>
        </p:nvSpPr>
        <p:spPr>
          <a:xfrm>
            <a:off x="311700" y="3990425"/>
            <a:ext cx="8520600" cy="916800"/>
          </a:xfrm>
          <a:prstGeom prst="rect">
            <a:avLst/>
          </a:prstGeom>
        </p:spPr>
        <p:txBody>
          <a:bodyPr anchorCtr="0" anchor="t" bIns="91425" lIns="91425" rIns="91425" tIns="91425">
            <a:noAutofit/>
          </a:bodyPr>
          <a:lstStyle/>
          <a:p>
            <a:pPr lvl="0" rtl="0">
              <a:spcBef>
                <a:spcPts val="0"/>
              </a:spcBef>
              <a:buNone/>
            </a:pPr>
            <a:r>
              <a:rPr lang="en">
                <a:solidFill>
                  <a:srgbClr val="FFFFFF"/>
                </a:solidFill>
              </a:rPr>
              <a:t>používateľov internetu si pozrie video o produkte pred návštevou obchodu</a:t>
            </a:r>
          </a:p>
        </p:txBody>
      </p:sp>
      <p:sp>
        <p:nvSpPr>
          <p:cNvPr id="824" name="Shape 824"/>
          <p:cNvSpPr txBox="1"/>
          <p:nvPr>
            <p:ph idx="1" type="body"/>
          </p:nvPr>
        </p:nvSpPr>
        <p:spPr>
          <a:xfrm>
            <a:off x="464100" y="646525"/>
            <a:ext cx="8520600" cy="916800"/>
          </a:xfrm>
          <a:prstGeom prst="rect">
            <a:avLst/>
          </a:prstGeom>
        </p:spPr>
        <p:txBody>
          <a:bodyPr anchorCtr="0" anchor="t" bIns="91425" lIns="91425" rIns="91425" tIns="91425">
            <a:noAutofit/>
          </a:bodyPr>
          <a:lstStyle/>
          <a:p>
            <a:pPr lvl="0" rtl="0">
              <a:spcBef>
                <a:spcPts val="0"/>
              </a:spcBef>
              <a:buNone/>
            </a:pPr>
            <a:r>
              <a:rPr lang="en">
                <a:solidFill>
                  <a:srgbClr val="FFFFFF"/>
                </a:solidFill>
              </a:rPr>
              <a:t>Približne</a:t>
            </a:r>
          </a:p>
        </p:txBody>
      </p:sp>
      <p:pic>
        <p:nvPicPr>
          <p:cNvPr id="825" name="Shape 825"/>
          <p:cNvPicPr preferRelativeResize="0"/>
          <p:nvPr/>
        </p:nvPicPr>
        <p:blipFill>
          <a:blip r:embed="rId3">
            <a:alphaModFix/>
          </a:blip>
          <a:stretch>
            <a:fillRect/>
          </a:stretch>
        </p:blipFill>
        <p:spPr>
          <a:xfrm>
            <a:off x="8054775" y="170249"/>
            <a:ext cx="1089225" cy="929474"/>
          </a:xfrm>
          <a:prstGeom prst="rect">
            <a:avLst/>
          </a:prstGeom>
          <a:noFill/>
          <a:ln>
            <a:noFill/>
          </a:ln>
        </p:spPr>
      </p:pic>
      <p:pic>
        <p:nvPicPr>
          <p:cNvPr id="826" name="Shape 826"/>
          <p:cNvPicPr preferRelativeResize="0"/>
          <p:nvPr/>
        </p:nvPicPr>
        <p:blipFill>
          <a:blip r:embed="rId4">
            <a:alphaModFix/>
          </a:blip>
          <a:stretch>
            <a:fillRect/>
          </a:stretch>
        </p:blipFill>
        <p:spPr>
          <a:xfrm>
            <a:off x="320775" y="246446"/>
            <a:ext cx="1664626" cy="84272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830" name="Shape 830"/>
        <p:cNvGrpSpPr/>
        <p:nvPr/>
      </p:nvGrpSpPr>
      <p:grpSpPr>
        <a:xfrm>
          <a:off x="0" y="0"/>
          <a:ext cx="0" cy="0"/>
          <a:chOff x="0" y="0"/>
          <a:chExt cx="0" cy="0"/>
        </a:xfrm>
      </p:grpSpPr>
      <p:sp>
        <p:nvSpPr>
          <p:cNvPr id="831" name="Shape 831"/>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Video marketing</a:t>
            </a:r>
          </a:p>
        </p:txBody>
      </p:sp>
      <p:sp>
        <p:nvSpPr>
          <p:cNvPr id="832" name="Shape 832"/>
          <p:cNvSpPr txBox="1"/>
          <p:nvPr>
            <p:ph idx="1" type="body"/>
          </p:nvPr>
        </p:nvSpPr>
        <p:spPr>
          <a:xfrm>
            <a:off x="311700" y="1152475"/>
            <a:ext cx="3999900" cy="3416400"/>
          </a:xfrm>
          <a:prstGeom prst="rect">
            <a:avLst/>
          </a:prstGeom>
        </p:spPr>
        <p:txBody>
          <a:bodyPr anchorCtr="0" anchor="t" bIns="91425" lIns="91425" rIns="91425" tIns="91425">
            <a:noAutofit/>
          </a:bodyPr>
          <a:lstStyle/>
          <a:p>
            <a:pPr lvl="0" rtl="0">
              <a:spcBef>
                <a:spcPts val="0"/>
              </a:spcBef>
              <a:buNone/>
            </a:pPr>
            <a:r>
              <a:rPr b="1" lang="en">
                <a:solidFill>
                  <a:srgbClr val="000000"/>
                </a:solidFill>
              </a:rPr>
              <a:t>Čo to je:</a:t>
            </a:r>
          </a:p>
          <a:p>
            <a:pPr lvl="0" rtl="0">
              <a:spcBef>
                <a:spcPts val="0"/>
              </a:spcBef>
              <a:buNone/>
            </a:pPr>
            <a:r>
              <a:rPr lang="en">
                <a:solidFill>
                  <a:srgbClr val="000000"/>
                </a:solidFill>
              </a:rPr>
              <a:t>Využívanie videa ako média na prezentáciu produktu, alebo služby. Najmä na YouTube a Facebooku, prípadne Vimeo. </a:t>
            </a:r>
          </a:p>
        </p:txBody>
      </p:sp>
      <p:sp>
        <p:nvSpPr>
          <p:cNvPr id="833" name="Shape 833"/>
          <p:cNvSpPr txBox="1"/>
          <p:nvPr>
            <p:ph idx="2" type="body"/>
          </p:nvPr>
        </p:nvSpPr>
        <p:spPr>
          <a:xfrm>
            <a:off x="4832400" y="1152475"/>
            <a:ext cx="3999900" cy="3416400"/>
          </a:xfrm>
          <a:prstGeom prst="rect">
            <a:avLst/>
          </a:prstGeom>
        </p:spPr>
        <p:txBody>
          <a:bodyPr anchorCtr="0" anchor="t" bIns="91425" lIns="91425" rIns="91425" tIns="91425">
            <a:noAutofit/>
          </a:bodyPr>
          <a:lstStyle/>
          <a:p>
            <a:pPr lvl="0" rtl="0">
              <a:spcBef>
                <a:spcPts val="0"/>
              </a:spcBef>
              <a:buNone/>
            </a:pPr>
            <a:r>
              <a:rPr b="1" lang="en">
                <a:solidFill>
                  <a:srgbClr val="000000"/>
                </a:solidFill>
              </a:rPr>
              <a:t>Pre koho je to určené:</a:t>
            </a:r>
          </a:p>
          <a:p>
            <a:pPr lvl="0" rtl="0">
              <a:spcBef>
                <a:spcPts val="0"/>
              </a:spcBef>
              <a:buNone/>
            </a:pPr>
            <a:r>
              <a:rPr lang="en">
                <a:solidFill>
                  <a:srgbClr val="000000"/>
                </a:solidFill>
              </a:rPr>
              <a:t>Funguje najlepšie v B2C segmente</a:t>
            </a:r>
          </a:p>
          <a:p>
            <a:pPr lvl="0" rtl="0">
              <a:spcBef>
                <a:spcPts val="0"/>
              </a:spcBef>
              <a:buNone/>
            </a:pPr>
            <a:r>
              <a:rPr lang="en">
                <a:solidFill>
                  <a:srgbClr val="000000"/>
                </a:solidFill>
              </a:rPr>
              <a:t>Dokáže osloviť už vo fáze A nákupného procesu</a:t>
            </a:r>
          </a:p>
          <a:p>
            <a:pPr lvl="0" rtl="0">
              <a:spcBef>
                <a:spcPts val="0"/>
              </a:spcBef>
              <a:buNone/>
            </a:pPr>
            <a:r>
              <a:t/>
            </a:r>
            <a:endParaRPr>
              <a:solidFill>
                <a:srgbClr val="000000"/>
              </a:solidFill>
            </a:endParaRPr>
          </a:p>
        </p:txBody>
      </p:sp>
      <p:pic>
        <p:nvPicPr>
          <p:cNvPr id="834" name="Shape 834"/>
          <p:cNvPicPr preferRelativeResize="0"/>
          <p:nvPr/>
        </p:nvPicPr>
        <p:blipFill>
          <a:blip r:embed="rId3">
            <a:alphaModFix/>
          </a:blip>
          <a:stretch>
            <a:fillRect/>
          </a:stretch>
        </p:blipFill>
        <p:spPr>
          <a:xfrm>
            <a:off x="5045524" y="2641650"/>
            <a:ext cx="3288575" cy="2501849"/>
          </a:xfrm>
          <a:prstGeom prst="rect">
            <a:avLst/>
          </a:prstGeom>
          <a:noFill/>
          <a:ln>
            <a:noFill/>
          </a:ln>
        </p:spPr>
      </p:pic>
      <p:pic>
        <p:nvPicPr>
          <p:cNvPr id="835" name="Shape 835"/>
          <p:cNvPicPr preferRelativeResize="0"/>
          <p:nvPr/>
        </p:nvPicPr>
        <p:blipFill>
          <a:blip r:embed="rId4">
            <a:alphaModFix/>
          </a:blip>
          <a:stretch>
            <a:fillRect/>
          </a:stretch>
        </p:blipFill>
        <p:spPr>
          <a:xfrm>
            <a:off x="311700" y="4412074"/>
            <a:ext cx="1165126" cy="58985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839" name="Shape 839"/>
        <p:cNvGrpSpPr/>
        <p:nvPr/>
      </p:nvGrpSpPr>
      <p:grpSpPr>
        <a:xfrm>
          <a:off x="0" y="0"/>
          <a:ext cx="0" cy="0"/>
          <a:chOff x="0" y="0"/>
          <a:chExt cx="0" cy="0"/>
        </a:xfrm>
      </p:grpSpPr>
      <p:sp>
        <p:nvSpPr>
          <p:cNvPr id="840" name="Shape 84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Video marketing</a:t>
            </a:r>
          </a:p>
        </p:txBody>
      </p:sp>
      <p:sp>
        <p:nvSpPr>
          <p:cNvPr id="841" name="Shape 841"/>
          <p:cNvSpPr txBox="1"/>
          <p:nvPr>
            <p:ph idx="1" type="body"/>
          </p:nvPr>
        </p:nvSpPr>
        <p:spPr>
          <a:xfrm>
            <a:off x="311700" y="1152475"/>
            <a:ext cx="8520600" cy="3925500"/>
          </a:xfrm>
          <a:prstGeom prst="rect">
            <a:avLst/>
          </a:prstGeom>
        </p:spPr>
        <p:txBody>
          <a:bodyPr anchorCtr="0" anchor="t" bIns="91425" lIns="91425" rIns="91425" tIns="91425">
            <a:noAutofit/>
          </a:bodyPr>
          <a:lstStyle/>
          <a:p>
            <a:pPr lvl="0" rtl="0">
              <a:spcBef>
                <a:spcPts val="0"/>
              </a:spcBef>
              <a:buNone/>
            </a:pPr>
            <a:r>
              <a:rPr lang="en">
                <a:solidFill>
                  <a:srgbClr val="000000"/>
                </a:solidFill>
              </a:rPr>
              <a:t>Formáty reklamy:</a:t>
            </a:r>
          </a:p>
          <a:p>
            <a:pPr indent="-228600" lvl="0" marL="457200" marR="0" rtl="0" algn="l">
              <a:lnSpc>
                <a:spcPct val="115000"/>
              </a:lnSpc>
              <a:spcBef>
                <a:spcPts val="0"/>
              </a:spcBef>
              <a:spcAft>
                <a:spcPts val="1600"/>
              </a:spcAft>
              <a:buClr>
                <a:srgbClr val="000000"/>
              </a:buClr>
              <a:buChar char="-"/>
            </a:pPr>
            <a:r>
              <a:rPr lang="en">
                <a:solidFill>
                  <a:srgbClr val="000000"/>
                </a:solidFill>
              </a:rPr>
              <a:t>YouTube - </a:t>
            </a:r>
            <a:r>
              <a:rPr lang="en">
                <a:solidFill>
                  <a:srgbClr val="000000"/>
                </a:solidFill>
              </a:rPr>
              <a:t>Skippable video ads </a:t>
            </a:r>
            <a:r>
              <a:rPr lang="en">
                <a:solidFill>
                  <a:srgbClr val="000000"/>
                </a:solidFill>
              </a:rPr>
              <a:t>- preskočiteľné po 5 sekundách</a:t>
            </a:r>
          </a:p>
          <a:p>
            <a:pPr indent="-228600" lvl="0" marL="457200" marR="0" rtl="0" algn="l">
              <a:lnSpc>
                <a:spcPct val="115000"/>
              </a:lnSpc>
              <a:spcBef>
                <a:spcPts val="0"/>
              </a:spcBef>
              <a:spcAft>
                <a:spcPts val="1600"/>
              </a:spcAft>
              <a:buClr>
                <a:srgbClr val="000000"/>
              </a:buClr>
              <a:buChar char="-"/>
            </a:pPr>
            <a:r>
              <a:rPr lang="en">
                <a:solidFill>
                  <a:srgbClr val="000000"/>
                </a:solidFill>
              </a:rPr>
              <a:t>YouTube - Bumper ads - 6 sekundový formát</a:t>
            </a:r>
          </a:p>
          <a:p>
            <a:pPr indent="-228600" lvl="0" marL="457200" marR="0" rtl="0" algn="l">
              <a:lnSpc>
                <a:spcPct val="115000"/>
              </a:lnSpc>
              <a:spcBef>
                <a:spcPts val="0"/>
              </a:spcBef>
              <a:spcAft>
                <a:spcPts val="1600"/>
              </a:spcAft>
              <a:buClr>
                <a:srgbClr val="000000"/>
              </a:buClr>
              <a:buChar char="-"/>
            </a:pPr>
            <a:r>
              <a:rPr lang="en">
                <a:solidFill>
                  <a:srgbClr val="000000"/>
                </a:solidFill>
              </a:rPr>
              <a:t>Facebook - sponzorovaný príspevok</a:t>
            </a:r>
          </a:p>
        </p:txBody>
      </p:sp>
      <p:pic>
        <p:nvPicPr>
          <p:cNvPr id="842" name="Shape 842"/>
          <p:cNvPicPr preferRelativeResize="0"/>
          <p:nvPr/>
        </p:nvPicPr>
        <p:blipFill>
          <a:blip r:embed="rId3">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846" name="Shape 846"/>
        <p:cNvGrpSpPr/>
        <p:nvPr/>
      </p:nvGrpSpPr>
      <p:grpSpPr>
        <a:xfrm>
          <a:off x="0" y="0"/>
          <a:ext cx="0" cy="0"/>
          <a:chOff x="0" y="0"/>
          <a:chExt cx="0" cy="0"/>
        </a:xfrm>
      </p:grpSpPr>
      <p:sp>
        <p:nvSpPr>
          <p:cNvPr id="847" name="Shape 84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Video marketing</a:t>
            </a:r>
          </a:p>
        </p:txBody>
      </p:sp>
      <p:sp>
        <p:nvSpPr>
          <p:cNvPr id="848" name="Shape 848"/>
          <p:cNvSpPr txBox="1"/>
          <p:nvPr>
            <p:ph idx="1" type="body"/>
          </p:nvPr>
        </p:nvSpPr>
        <p:spPr>
          <a:xfrm>
            <a:off x="311700" y="1152475"/>
            <a:ext cx="8520600" cy="3925500"/>
          </a:xfrm>
          <a:prstGeom prst="rect">
            <a:avLst/>
          </a:prstGeom>
        </p:spPr>
        <p:txBody>
          <a:bodyPr anchorCtr="0" anchor="t" bIns="91425" lIns="91425" rIns="91425" tIns="91425">
            <a:noAutofit/>
          </a:bodyPr>
          <a:lstStyle/>
          <a:p>
            <a:pPr lvl="0">
              <a:spcBef>
                <a:spcPts val="0"/>
              </a:spcBef>
              <a:buNone/>
            </a:pPr>
            <a:r>
              <a:t/>
            </a:r>
            <a:endParaRPr>
              <a:solidFill>
                <a:srgbClr val="000000"/>
              </a:solidFill>
            </a:endParaRPr>
          </a:p>
          <a:p>
            <a:pPr lvl="0">
              <a:spcBef>
                <a:spcPts val="0"/>
              </a:spcBef>
              <a:buNone/>
            </a:pPr>
            <a:r>
              <a:t/>
            </a:r>
            <a:endParaRPr>
              <a:solidFill>
                <a:srgbClr val="000000"/>
              </a:solidFill>
            </a:endParaRPr>
          </a:p>
          <a:p>
            <a:pPr lvl="0">
              <a:spcBef>
                <a:spcPts val="0"/>
              </a:spcBef>
              <a:buNone/>
            </a:pPr>
            <a:r>
              <a:t/>
            </a:r>
            <a:endParaRPr>
              <a:solidFill>
                <a:srgbClr val="000000"/>
              </a:solidFill>
            </a:endParaRPr>
          </a:p>
          <a:p>
            <a:pPr lvl="0" rtl="0">
              <a:spcBef>
                <a:spcPts val="0"/>
              </a:spcBef>
              <a:buNone/>
            </a:pPr>
            <a:r>
              <a:rPr lang="en">
                <a:solidFill>
                  <a:srgbClr val="000000"/>
                </a:solidFill>
              </a:rPr>
              <a:t>Skippable video ads - hrajte sa so “skip” tlačidlom</a:t>
            </a:r>
          </a:p>
          <a:p>
            <a:pPr lvl="0" marR="0" rtl="0" algn="l">
              <a:lnSpc>
                <a:spcPct val="115000"/>
              </a:lnSpc>
              <a:spcBef>
                <a:spcPts val="0"/>
              </a:spcBef>
              <a:spcAft>
                <a:spcPts val="1600"/>
              </a:spcAft>
              <a:buNone/>
            </a:pPr>
            <a:r>
              <a:t/>
            </a:r>
            <a:endParaRPr>
              <a:solidFill>
                <a:srgbClr val="000000"/>
              </a:solidFill>
            </a:endParaRPr>
          </a:p>
        </p:txBody>
      </p:sp>
      <p:pic>
        <p:nvPicPr>
          <p:cNvPr id="849" name="Shape 849"/>
          <p:cNvPicPr preferRelativeResize="0"/>
          <p:nvPr/>
        </p:nvPicPr>
        <p:blipFill>
          <a:blip r:embed="rId3">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853" name="Shape 853"/>
        <p:cNvGrpSpPr/>
        <p:nvPr/>
      </p:nvGrpSpPr>
      <p:grpSpPr>
        <a:xfrm>
          <a:off x="0" y="0"/>
          <a:ext cx="0" cy="0"/>
          <a:chOff x="0" y="0"/>
          <a:chExt cx="0" cy="0"/>
        </a:xfrm>
      </p:grpSpPr>
      <p:sp>
        <p:nvSpPr>
          <p:cNvPr descr="As marketers, it's time we change the way we do YouTube preroll.  The current model seems to be to simply throw your TV commercial in front of any video a loosely defined demographic happens to be watching.  What a missed opportunity. The skip rates are unbelievable (94% is a generous estimate). And when there is no skip button, you can practically feel the resentment oozing through the Internet. Hardly the temperament most brands want to inspire from their customers, right?  Yes, content is king. But here, context is also king. (A gay royal couple if you will.)  Think about what we know at that moment: we know what they're going to watch, we know what they just Googled, we know where they are, we know what device they are watching on, heck, we know they can skip the ad. All of this information is an opportunity to customize a message that respects the viewer and the platform.  We need to stop repurposing content designed for other channels and start taking advantage of the amazing abilities YouTube is throwing at us.  It's like we're NASA and we're only using the Hubble Telescope to look at our neighbor's boobs.  YouTube ads should be designed for YouTube. They should use the tools and features given to us and interact with the user and the platform in a way that can't be rivaled. They should be self-aware. They should talk to one person at a time.  What the heck are we talking about, you ask?  OK, here's an example. We wanted to raise awareness and money for an organization near and dear to us: the ASPCA. We had virtually no money but had given ourselves a serious challenge: can we make a skippable YouTube that virtually no one skips?  Did we do it? You tell us.  --------------------------------------  All donations will be going here: http://bit.ly/1qL1Our  Consider donating what you can yourself." id="854" name="Shape 854" title="Why are we all doing YouTube Preroll wrong?">
            <a:hlinkClick r:id="rId3"/>
          </p:cNvPr>
          <p:cNvSpPr/>
          <p:nvPr/>
        </p:nvSpPr>
        <p:spPr>
          <a:xfrm>
            <a:off x="1066800" y="34975"/>
            <a:ext cx="6858008" cy="5143500"/>
          </a:xfrm>
          <a:prstGeom prst="rect">
            <a:avLst/>
          </a:prstGeom>
          <a:blipFill>
            <a:blip r:embed="rId4">
              <a:alphaModFix/>
            </a:blip>
            <a:stretch>
              <a:fillRect/>
            </a:stretch>
          </a:blipFill>
          <a:ln>
            <a:noFill/>
          </a:ln>
        </p:spPr>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858" name="Shape 858"/>
        <p:cNvGrpSpPr/>
        <p:nvPr/>
      </p:nvGrpSpPr>
      <p:grpSpPr>
        <a:xfrm>
          <a:off x="0" y="0"/>
          <a:ext cx="0" cy="0"/>
          <a:chOff x="0" y="0"/>
          <a:chExt cx="0" cy="0"/>
        </a:xfrm>
      </p:grpSpPr>
      <p:sp>
        <p:nvSpPr>
          <p:cNvPr id="859" name="Shape 85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Video marketing</a:t>
            </a:r>
          </a:p>
        </p:txBody>
      </p:sp>
      <p:sp>
        <p:nvSpPr>
          <p:cNvPr id="860" name="Shape 860"/>
          <p:cNvSpPr txBox="1"/>
          <p:nvPr>
            <p:ph idx="1" type="body"/>
          </p:nvPr>
        </p:nvSpPr>
        <p:spPr>
          <a:xfrm>
            <a:off x="311700" y="1152475"/>
            <a:ext cx="8520600" cy="3925500"/>
          </a:xfrm>
          <a:prstGeom prst="rect">
            <a:avLst/>
          </a:prstGeom>
        </p:spPr>
        <p:txBody>
          <a:bodyPr anchorCtr="0" anchor="t" bIns="91425" lIns="91425" rIns="91425" tIns="91425">
            <a:noAutofit/>
          </a:bodyPr>
          <a:lstStyle/>
          <a:p>
            <a:pPr lvl="0">
              <a:spcBef>
                <a:spcPts val="0"/>
              </a:spcBef>
              <a:buNone/>
            </a:pPr>
            <a:r>
              <a:t/>
            </a:r>
            <a:endParaRPr>
              <a:solidFill>
                <a:srgbClr val="000000"/>
              </a:solidFill>
            </a:endParaRPr>
          </a:p>
          <a:p>
            <a:pPr lvl="0">
              <a:spcBef>
                <a:spcPts val="0"/>
              </a:spcBef>
              <a:buNone/>
            </a:pPr>
            <a:r>
              <a:t/>
            </a:r>
            <a:endParaRPr>
              <a:solidFill>
                <a:srgbClr val="000000"/>
              </a:solidFill>
            </a:endParaRPr>
          </a:p>
          <a:p>
            <a:pPr lvl="0">
              <a:spcBef>
                <a:spcPts val="0"/>
              </a:spcBef>
              <a:buNone/>
            </a:pPr>
            <a:r>
              <a:t/>
            </a:r>
            <a:endParaRPr>
              <a:solidFill>
                <a:srgbClr val="000000"/>
              </a:solidFill>
            </a:endParaRPr>
          </a:p>
          <a:p>
            <a:pPr lvl="0" rtl="0">
              <a:spcBef>
                <a:spcPts val="0"/>
              </a:spcBef>
              <a:buNone/>
            </a:pPr>
            <a:r>
              <a:rPr lang="en">
                <a:solidFill>
                  <a:srgbClr val="000000"/>
                </a:solidFill>
              </a:rPr>
              <a:t>Skippable video ads - zamerajte sa na prvých 5 sekúnd</a:t>
            </a:r>
          </a:p>
          <a:p>
            <a:pPr lvl="0" marR="0" rtl="0" algn="l">
              <a:lnSpc>
                <a:spcPct val="115000"/>
              </a:lnSpc>
              <a:spcBef>
                <a:spcPts val="0"/>
              </a:spcBef>
              <a:spcAft>
                <a:spcPts val="1600"/>
              </a:spcAft>
              <a:buNone/>
            </a:pPr>
            <a:r>
              <a:t/>
            </a:r>
            <a:endParaRPr>
              <a:solidFill>
                <a:srgbClr val="000000"/>
              </a:solidFill>
            </a:endParaRPr>
          </a:p>
        </p:txBody>
      </p:sp>
      <p:pic>
        <p:nvPicPr>
          <p:cNvPr id="861" name="Shape 861"/>
          <p:cNvPicPr preferRelativeResize="0"/>
          <p:nvPr/>
        </p:nvPicPr>
        <p:blipFill>
          <a:blip r:embed="rId3">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120" name="Shape 120"/>
        <p:cNvGrpSpPr/>
        <p:nvPr/>
      </p:nvGrpSpPr>
      <p:grpSpPr>
        <a:xfrm>
          <a:off x="0" y="0"/>
          <a:ext cx="0" cy="0"/>
          <a:chOff x="0" y="0"/>
          <a:chExt cx="0" cy="0"/>
        </a:xfrm>
      </p:grpSpPr>
      <p:pic>
        <p:nvPicPr>
          <p:cNvPr id="121" name="Shape 121"/>
          <p:cNvPicPr preferRelativeResize="0"/>
          <p:nvPr/>
        </p:nvPicPr>
        <p:blipFill rotWithShape="1">
          <a:blip r:embed="rId3">
            <a:alphaModFix/>
          </a:blip>
          <a:srcRect b="47558" l="32372" r="32375" t="16645"/>
          <a:stretch/>
        </p:blipFill>
        <p:spPr>
          <a:xfrm>
            <a:off x="2298250" y="261026"/>
            <a:ext cx="4658385" cy="4730075"/>
          </a:xfrm>
          <a:prstGeom prst="rect">
            <a:avLst/>
          </a:prstGeom>
          <a:noFill/>
          <a:ln>
            <a:noFill/>
          </a:ln>
        </p:spPr>
      </p:pic>
      <p:pic>
        <p:nvPicPr>
          <p:cNvPr id="122" name="Shape 122"/>
          <p:cNvPicPr preferRelativeResize="0"/>
          <p:nvPr/>
        </p:nvPicPr>
        <p:blipFill>
          <a:blip r:embed="rId4">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865" name="Shape 865"/>
        <p:cNvGrpSpPr/>
        <p:nvPr/>
      </p:nvGrpSpPr>
      <p:grpSpPr>
        <a:xfrm>
          <a:off x="0" y="0"/>
          <a:ext cx="0" cy="0"/>
          <a:chOff x="0" y="0"/>
          <a:chExt cx="0" cy="0"/>
        </a:xfrm>
      </p:grpSpPr>
      <p:sp>
        <p:nvSpPr>
          <p:cNvPr descr="SUBSCRIBE, LIKE, SHARE AND COMMENT Geico's unskippable ad with a really hungry dog." id="866" name="Shape 866" title="Geico Ad With A Hungry Dog">
            <a:hlinkClick r:id="rId3"/>
          </p:cNvPr>
          <p:cNvSpPr/>
          <p:nvPr/>
        </p:nvSpPr>
        <p:spPr>
          <a:xfrm>
            <a:off x="1080525" y="0"/>
            <a:ext cx="6857991" cy="5143500"/>
          </a:xfrm>
          <a:prstGeom prst="rect">
            <a:avLst/>
          </a:prstGeom>
          <a:blipFill>
            <a:blip r:embed="rId4">
              <a:alphaModFix/>
            </a:blip>
            <a:stretch>
              <a:fillRect/>
            </a:stretch>
          </a:blipFill>
          <a:ln>
            <a:noFill/>
          </a:ln>
        </p:spPr>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870" name="Shape 870"/>
        <p:cNvGrpSpPr/>
        <p:nvPr/>
      </p:nvGrpSpPr>
      <p:grpSpPr>
        <a:xfrm>
          <a:off x="0" y="0"/>
          <a:ext cx="0" cy="0"/>
          <a:chOff x="0" y="0"/>
          <a:chExt cx="0" cy="0"/>
        </a:xfrm>
      </p:grpSpPr>
      <p:sp>
        <p:nvSpPr>
          <p:cNvPr id="871" name="Shape 871"/>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Video marketing</a:t>
            </a:r>
          </a:p>
        </p:txBody>
      </p:sp>
      <p:sp>
        <p:nvSpPr>
          <p:cNvPr id="872" name="Shape 872"/>
          <p:cNvSpPr txBox="1"/>
          <p:nvPr>
            <p:ph idx="1" type="body"/>
          </p:nvPr>
        </p:nvSpPr>
        <p:spPr>
          <a:xfrm>
            <a:off x="311700" y="1152475"/>
            <a:ext cx="8520600" cy="3925500"/>
          </a:xfrm>
          <a:prstGeom prst="rect">
            <a:avLst/>
          </a:prstGeom>
        </p:spPr>
        <p:txBody>
          <a:bodyPr anchorCtr="0" anchor="t" bIns="91425" lIns="91425" rIns="91425" tIns="91425">
            <a:noAutofit/>
          </a:bodyPr>
          <a:lstStyle/>
          <a:p>
            <a:pPr lvl="0">
              <a:spcBef>
                <a:spcPts val="0"/>
              </a:spcBef>
              <a:buNone/>
            </a:pPr>
            <a:r>
              <a:t/>
            </a:r>
            <a:endParaRPr>
              <a:solidFill>
                <a:srgbClr val="000000"/>
              </a:solidFill>
            </a:endParaRPr>
          </a:p>
          <a:p>
            <a:pPr lvl="0">
              <a:spcBef>
                <a:spcPts val="0"/>
              </a:spcBef>
              <a:buNone/>
            </a:pPr>
            <a:r>
              <a:t/>
            </a:r>
            <a:endParaRPr>
              <a:solidFill>
                <a:srgbClr val="000000"/>
              </a:solidFill>
            </a:endParaRPr>
          </a:p>
          <a:p>
            <a:pPr lvl="0">
              <a:spcBef>
                <a:spcPts val="0"/>
              </a:spcBef>
              <a:buNone/>
            </a:pPr>
            <a:r>
              <a:t/>
            </a:r>
            <a:endParaRPr>
              <a:solidFill>
                <a:srgbClr val="000000"/>
              </a:solidFill>
            </a:endParaRPr>
          </a:p>
          <a:p>
            <a:pPr lvl="0" rtl="0">
              <a:spcBef>
                <a:spcPts val="0"/>
              </a:spcBef>
              <a:buNone/>
            </a:pPr>
            <a:r>
              <a:rPr lang="en">
                <a:solidFill>
                  <a:srgbClr val="000000"/>
                </a:solidFill>
              </a:rPr>
              <a:t>Skippable video ads - buďte relevantní</a:t>
            </a:r>
          </a:p>
          <a:p>
            <a:pPr lvl="0" marR="0" rtl="0" algn="l">
              <a:lnSpc>
                <a:spcPct val="115000"/>
              </a:lnSpc>
              <a:spcBef>
                <a:spcPts val="0"/>
              </a:spcBef>
              <a:spcAft>
                <a:spcPts val="1600"/>
              </a:spcAft>
              <a:buNone/>
            </a:pPr>
            <a:r>
              <a:t/>
            </a:r>
            <a:endParaRPr>
              <a:solidFill>
                <a:srgbClr val="000000"/>
              </a:solidFill>
            </a:endParaRPr>
          </a:p>
        </p:txBody>
      </p:sp>
      <p:pic>
        <p:nvPicPr>
          <p:cNvPr id="873" name="Shape 873"/>
          <p:cNvPicPr preferRelativeResize="0"/>
          <p:nvPr/>
        </p:nvPicPr>
        <p:blipFill>
          <a:blip r:embed="rId3">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877" name="Shape 877"/>
        <p:cNvGrpSpPr/>
        <p:nvPr/>
      </p:nvGrpSpPr>
      <p:grpSpPr>
        <a:xfrm>
          <a:off x="0" y="0"/>
          <a:ext cx="0" cy="0"/>
          <a:chOff x="0" y="0"/>
          <a:chExt cx="0" cy="0"/>
        </a:xfrm>
      </p:grpSpPr>
      <p:sp>
        <p:nvSpPr>
          <p:cNvPr id="878" name="Shape 878" title="Burger King 'Pre-roll' via Colenso BBDO and Flying Fish via StopPress">
            <a:hlinkClick r:id="rId3"/>
          </p:cNvPr>
          <p:cNvSpPr/>
          <p:nvPr/>
        </p:nvSpPr>
        <p:spPr>
          <a:xfrm>
            <a:off x="1219200" y="-6474"/>
            <a:ext cx="6858008" cy="5143500"/>
          </a:xfrm>
          <a:prstGeom prst="rect">
            <a:avLst/>
          </a:prstGeom>
          <a:blipFill>
            <a:blip r:embed="rId4">
              <a:alphaModFix/>
            </a:blip>
            <a:stretch>
              <a:fillRect/>
            </a:stretch>
          </a:blipFill>
          <a:ln>
            <a:noFill/>
          </a:ln>
        </p:spPr>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882" name="Shape 882"/>
        <p:cNvGrpSpPr/>
        <p:nvPr/>
      </p:nvGrpSpPr>
      <p:grpSpPr>
        <a:xfrm>
          <a:off x="0" y="0"/>
          <a:ext cx="0" cy="0"/>
          <a:chOff x="0" y="0"/>
          <a:chExt cx="0" cy="0"/>
        </a:xfrm>
      </p:grpSpPr>
      <p:sp>
        <p:nvSpPr>
          <p:cNvPr id="883" name="Shape 883"/>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Video marketing</a:t>
            </a:r>
          </a:p>
        </p:txBody>
      </p:sp>
      <p:sp>
        <p:nvSpPr>
          <p:cNvPr id="884" name="Shape 884"/>
          <p:cNvSpPr txBox="1"/>
          <p:nvPr>
            <p:ph idx="1" type="body"/>
          </p:nvPr>
        </p:nvSpPr>
        <p:spPr>
          <a:xfrm>
            <a:off x="311700" y="1152475"/>
            <a:ext cx="8520600" cy="3925500"/>
          </a:xfrm>
          <a:prstGeom prst="rect">
            <a:avLst/>
          </a:prstGeom>
        </p:spPr>
        <p:txBody>
          <a:bodyPr anchorCtr="0" anchor="t" bIns="91425" lIns="91425" rIns="91425" tIns="91425">
            <a:noAutofit/>
          </a:bodyPr>
          <a:lstStyle/>
          <a:p>
            <a:pPr lvl="0" marR="0" rtl="0" algn="l">
              <a:lnSpc>
                <a:spcPct val="115000"/>
              </a:lnSpc>
              <a:spcBef>
                <a:spcPts val="0"/>
              </a:spcBef>
              <a:spcAft>
                <a:spcPts val="1600"/>
              </a:spcAft>
              <a:buNone/>
            </a:pPr>
            <a:r>
              <a:t/>
            </a:r>
            <a:endParaRPr>
              <a:solidFill>
                <a:srgbClr val="000000"/>
              </a:solidFill>
            </a:endParaRPr>
          </a:p>
          <a:p>
            <a:pPr lvl="0" marR="0" rtl="0" algn="l">
              <a:lnSpc>
                <a:spcPct val="115000"/>
              </a:lnSpc>
              <a:spcBef>
                <a:spcPts val="0"/>
              </a:spcBef>
              <a:spcAft>
                <a:spcPts val="1600"/>
              </a:spcAft>
              <a:buNone/>
            </a:pPr>
            <a:r>
              <a:t/>
            </a:r>
            <a:endParaRPr>
              <a:solidFill>
                <a:srgbClr val="000000"/>
              </a:solidFill>
            </a:endParaRPr>
          </a:p>
          <a:p>
            <a:pPr lvl="0" marR="0" rtl="0" algn="l">
              <a:lnSpc>
                <a:spcPct val="115000"/>
              </a:lnSpc>
              <a:spcBef>
                <a:spcPts val="0"/>
              </a:spcBef>
              <a:spcAft>
                <a:spcPts val="1600"/>
              </a:spcAft>
              <a:buNone/>
            </a:pPr>
            <a:r>
              <a:t/>
            </a:r>
            <a:endParaRPr>
              <a:solidFill>
                <a:srgbClr val="000000"/>
              </a:solidFill>
            </a:endParaRPr>
          </a:p>
          <a:p>
            <a:pPr lvl="0" marR="0" rtl="0" algn="l">
              <a:lnSpc>
                <a:spcPct val="115000"/>
              </a:lnSpc>
              <a:spcBef>
                <a:spcPts val="0"/>
              </a:spcBef>
              <a:spcAft>
                <a:spcPts val="1600"/>
              </a:spcAft>
              <a:buNone/>
            </a:pPr>
            <a:r>
              <a:rPr lang="en">
                <a:solidFill>
                  <a:srgbClr val="000000"/>
                </a:solidFill>
              </a:rPr>
              <a:t>Bumper ads - 6 sekúnd a dosť</a:t>
            </a:r>
          </a:p>
        </p:txBody>
      </p:sp>
      <p:pic>
        <p:nvPicPr>
          <p:cNvPr id="885" name="Shape 885"/>
          <p:cNvPicPr preferRelativeResize="0"/>
          <p:nvPr/>
        </p:nvPicPr>
        <p:blipFill>
          <a:blip r:embed="rId3">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889" name="Shape 889"/>
        <p:cNvGrpSpPr/>
        <p:nvPr/>
      </p:nvGrpSpPr>
      <p:grpSpPr>
        <a:xfrm>
          <a:off x="0" y="0"/>
          <a:ext cx="0" cy="0"/>
          <a:chOff x="0" y="0"/>
          <a:chExt cx="0" cy="0"/>
        </a:xfrm>
      </p:grpSpPr>
      <p:sp>
        <p:nvSpPr>
          <p:cNvPr id="890" name="Shape 890" title="Tide | Fido">
            <a:hlinkClick r:id="rId3"/>
          </p:cNvPr>
          <p:cNvSpPr/>
          <p:nvPr/>
        </p:nvSpPr>
        <p:spPr>
          <a:xfrm>
            <a:off x="1072421" y="0"/>
            <a:ext cx="6857991" cy="5143500"/>
          </a:xfrm>
          <a:prstGeom prst="rect">
            <a:avLst/>
          </a:prstGeom>
          <a:blipFill>
            <a:blip r:embed="rId4">
              <a:alphaModFix/>
            </a:blip>
            <a:stretch>
              <a:fillRect/>
            </a:stretch>
          </a:blipFill>
          <a:ln>
            <a:noFill/>
          </a:ln>
        </p:spPr>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94" name="Shape 894"/>
        <p:cNvGrpSpPr/>
        <p:nvPr/>
      </p:nvGrpSpPr>
      <p:grpSpPr>
        <a:xfrm>
          <a:off x="0" y="0"/>
          <a:ext cx="0" cy="0"/>
          <a:chOff x="0" y="0"/>
          <a:chExt cx="0" cy="0"/>
        </a:xfrm>
      </p:grpSpPr>
      <p:sp>
        <p:nvSpPr>
          <p:cNvPr id="895" name="Shape 895"/>
          <p:cNvSpPr txBox="1"/>
          <p:nvPr>
            <p:ph type="title"/>
          </p:nvPr>
        </p:nvSpPr>
        <p:spPr>
          <a:xfrm>
            <a:off x="311700" y="1443325"/>
            <a:ext cx="8520600" cy="2243700"/>
          </a:xfrm>
          <a:prstGeom prst="rect">
            <a:avLst/>
          </a:prstGeom>
        </p:spPr>
        <p:txBody>
          <a:bodyPr anchorCtr="0" anchor="ctr" bIns="91425" lIns="91425" rIns="91425" tIns="91425">
            <a:noAutofit/>
          </a:bodyPr>
          <a:lstStyle/>
          <a:p>
            <a:pPr lvl="0">
              <a:spcBef>
                <a:spcPts val="0"/>
              </a:spcBef>
              <a:buNone/>
            </a:pPr>
            <a:r>
              <a:rPr lang="en"/>
              <a:t>Bannerová reklama</a:t>
            </a:r>
          </a:p>
          <a:p>
            <a:pPr lvl="0" rtl="0">
              <a:spcBef>
                <a:spcPts val="0"/>
              </a:spcBef>
              <a:buNone/>
            </a:pPr>
            <a:r>
              <a:rPr lang="en"/>
              <a:t>(displejová reklama, GDN)</a:t>
            </a:r>
          </a:p>
        </p:txBody>
      </p:sp>
      <p:pic>
        <p:nvPicPr>
          <p:cNvPr id="896" name="Shape 896"/>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897" name="Shape 897"/>
          <p:cNvPicPr preferRelativeResize="0"/>
          <p:nvPr/>
        </p:nvPicPr>
        <p:blipFill>
          <a:blip r:embed="rId4">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901" name="Shape 901"/>
        <p:cNvGrpSpPr/>
        <p:nvPr/>
      </p:nvGrpSpPr>
      <p:grpSpPr>
        <a:xfrm>
          <a:off x="0" y="0"/>
          <a:ext cx="0" cy="0"/>
          <a:chOff x="0" y="0"/>
          <a:chExt cx="0" cy="0"/>
        </a:xfrm>
      </p:grpSpPr>
      <p:sp>
        <p:nvSpPr>
          <p:cNvPr id="902" name="Shape 90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Bannerová (displejová) reklama </a:t>
            </a:r>
          </a:p>
        </p:txBody>
      </p:sp>
      <p:pic>
        <p:nvPicPr>
          <p:cNvPr id="903" name="Shape 903"/>
          <p:cNvPicPr preferRelativeResize="0"/>
          <p:nvPr/>
        </p:nvPicPr>
        <p:blipFill>
          <a:blip r:embed="rId3">
            <a:alphaModFix/>
          </a:blip>
          <a:stretch>
            <a:fillRect/>
          </a:stretch>
        </p:blipFill>
        <p:spPr>
          <a:xfrm>
            <a:off x="1447850" y="1314450"/>
            <a:ext cx="6665124" cy="3314800"/>
          </a:xfrm>
          <a:prstGeom prst="rect">
            <a:avLst/>
          </a:prstGeom>
          <a:noFill/>
          <a:ln>
            <a:noFill/>
          </a:ln>
        </p:spPr>
      </p:pic>
      <p:pic>
        <p:nvPicPr>
          <p:cNvPr id="904" name="Shape 904"/>
          <p:cNvPicPr preferRelativeResize="0"/>
          <p:nvPr/>
        </p:nvPicPr>
        <p:blipFill>
          <a:blip r:embed="rId4">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908" name="Shape 908"/>
        <p:cNvGrpSpPr/>
        <p:nvPr/>
      </p:nvGrpSpPr>
      <p:grpSpPr>
        <a:xfrm>
          <a:off x="0" y="0"/>
          <a:ext cx="0" cy="0"/>
          <a:chOff x="0" y="0"/>
          <a:chExt cx="0" cy="0"/>
        </a:xfrm>
      </p:grpSpPr>
      <p:sp>
        <p:nvSpPr>
          <p:cNvPr id="909" name="Shape 90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Bannerová reklama</a:t>
            </a:r>
          </a:p>
        </p:txBody>
      </p:sp>
      <p:sp>
        <p:nvSpPr>
          <p:cNvPr id="910" name="Shape 910"/>
          <p:cNvSpPr txBox="1"/>
          <p:nvPr>
            <p:ph idx="1" type="body"/>
          </p:nvPr>
        </p:nvSpPr>
        <p:spPr>
          <a:xfrm>
            <a:off x="311700" y="1152475"/>
            <a:ext cx="3999900" cy="3416400"/>
          </a:xfrm>
          <a:prstGeom prst="rect">
            <a:avLst/>
          </a:prstGeom>
        </p:spPr>
        <p:txBody>
          <a:bodyPr anchorCtr="0" anchor="t" bIns="91425" lIns="91425" rIns="91425" tIns="91425">
            <a:noAutofit/>
          </a:bodyPr>
          <a:lstStyle/>
          <a:p>
            <a:pPr lvl="0">
              <a:spcBef>
                <a:spcPts val="0"/>
              </a:spcBef>
              <a:buNone/>
            </a:pPr>
            <a:r>
              <a:rPr b="1" lang="en">
                <a:solidFill>
                  <a:srgbClr val="000000"/>
                </a:solidFill>
              </a:rPr>
              <a:t>Čo to je:</a:t>
            </a:r>
          </a:p>
          <a:p>
            <a:pPr lvl="0" rtl="0">
              <a:spcBef>
                <a:spcPts val="0"/>
              </a:spcBef>
              <a:buNone/>
            </a:pPr>
            <a:r>
              <a:rPr lang="en">
                <a:solidFill>
                  <a:srgbClr val="000000"/>
                </a:solidFill>
              </a:rPr>
              <a:t>Primárne bannery, ale aj iné formy zobrazenia vašej značky na rôznych webstránkach.</a:t>
            </a:r>
          </a:p>
          <a:p>
            <a:pPr lvl="0" rtl="0">
              <a:spcBef>
                <a:spcPts val="0"/>
              </a:spcBef>
              <a:buNone/>
            </a:pPr>
            <a:r>
              <a:t/>
            </a:r>
            <a:endParaRPr>
              <a:solidFill>
                <a:srgbClr val="000000"/>
              </a:solidFill>
            </a:endParaRPr>
          </a:p>
        </p:txBody>
      </p:sp>
      <p:sp>
        <p:nvSpPr>
          <p:cNvPr id="911" name="Shape 911"/>
          <p:cNvSpPr txBox="1"/>
          <p:nvPr>
            <p:ph idx="2" type="body"/>
          </p:nvPr>
        </p:nvSpPr>
        <p:spPr>
          <a:xfrm>
            <a:off x="4832400" y="1152475"/>
            <a:ext cx="3999900" cy="3416400"/>
          </a:xfrm>
          <a:prstGeom prst="rect">
            <a:avLst/>
          </a:prstGeom>
        </p:spPr>
        <p:txBody>
          <a:bodyPr anchorCtr="0" anchor="t" bIns="91425" lIns="91425" rIns="91425" tIns="91425">
            <a:noAutofit/>
          </a:bodyPr>
          <a:lstStyle/>
          <a:p>
            <a:pPr lvl="0" rtl="0">
              <a:spcBef>
                <a:spcPts val="0"/>
              </a:spcBef>
              <a:buNone/>
            </a:pPr>
            <a:r>
              <a:rPr b="1" lang="en">
                <a:solidFill>
                  <a:srgbClr val="000000"/>
                </a:solidFill>
              </a:rPr>
              <a:t>Pre koho je to určené:</a:t>
            </a:r>
          </a:p>
          <a:p>
            <a:pPr lvl="0" rtl="0">
              <a:spcBef>
                <a:spcPts val="0"/>
              </a:spcBef>
              <a:buNone/>
            </a:pPr>
            <a:r>
              <a:rPr lang="en">
                <a:solidFill>
                  <a:srgbClr val="000000"/>
                </a:solidFill>
              </a:rPr>
              <a:t>Funguje v B2C aj B2B segmente</a:t>
            </a:r>
          </a:p>
          <a:p>
            <a:pPr lvl="0" rtl="0">
              <a:spcBef>
                <a:spcPts val="0"/>
              </a:spcBef>
              <a:buNone/>
            </a:pPr>
            <a:r>
              <a:rPr lang="en">
                <a:solidFill>
                  <a:srgbClr val="000000"/>
                </a:solidFill>
              </a:rPr>
              <a:t>Oslovuje vo fáze A nákupného procesu</a:t>
            </a:r>
          </a:p>
          <a:p>
            <a:pPr lvl="0" rtl="0">
              <a:spcBef>
                <a:spcPts val="0"/>
              </a:spcBef>
              <a:buNone/>
            </a:pPr>
            <a:r>
              <a:t/>
            </a:r>
            <a:endParaRPr>
              <a:solidFill>
                <a:srgbClr val="000000"/>
              </a:solidFill>
            </a:endParaRPr>
          </a:p>
        </p:txBody>
      </p:sp>
      <p:pic>
        <p:nvPicPr>
          <p:cNvPr id="912" name="Shape 912"/>
          <p:cNvPicPr preferRelativeResize="0"/>
          <p:nvPr/>
        </p:nvPicPr>
        <p:blipFill>
          <a:blip r:embed="rId3">
            <a:alphaModFix/>
          </a:blip>
          <a:stretch>
            <a:fillRect/>
          </a:stretch>
        </p:blipFill>
        <p:spPr>
          <a:xfrm>
            <a:off x="5045524" y="2641650"/>
            <a:ext cx="3288575" cy="2501849"/>
          </a:xfrm>
          <a:prstGeom prst="rect">
            <a:avLst/>
          </a:prstGeom>
          <a:noFill/>
          <a:ln>
            <a:noFill/>
          </a:ln>
        </p:spPr>
      </p:pic>
      <p:pic>
        <p:nvPicPr>
          <p:cNvPr id="913" name="Shape 913"/>
          <p:cNvPicPr preferRelativeResize="0"/>
          <p:nvPr/>
        </p:nvPicPr>
        <p:blipFill>
          <a:blip r:embed="rId4">
            <a:alphaModFix/>
          </a:blip>
          <a:stretch>
            <a:fillRect/>
          </a:stretch>
        </p:blipFill>
        <p:spPr>
          <a:xfrm>
            <a:off x="311700" y="4412074"/>
            <a:ext cx="1165126" cy="58985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17" name="Shape 917"/>
        <p:cNvGrpSpPr/>
        <p:nvPr/>
      </p:nvGrpSpPr>
      <p:grpSpPr>
        <a:xfrm>
          <a:off x="0" y="0"/>
          <a:ext cx="0" cy="0"/>
          <a:chOff x="0" y="0"/>
          <a:chExt cx="0" cy="0"/>
        </a:xfrm>
      </p:grpSpPr>
      <p:sp>
        <p:nvSpPr>
          <p:cNvPr id="918" name="Shape 918"/>
          <p:cNvSpPr txBox="1"/>
          <p:nvPr>
            <p:ph type="title"/>
          </p:nvPr>
        </p:nvSpPr>
        <p:spPr>
          <a:xfrm>
            <a:off x="311700" y="1563325"/>
            <a:ext cx="8520600" cy="1963500"/>
          </a:xfrm>
          <a:prstGeom prst="rect">
            <a:avLst/>
          </a:prstGeom>
        </p:spPr>
        <p:txBody>
          <a:bodyPr anchorCtr="0" anchor="b" bIns="91425" lIns="91425" rIns="91425" tIns="91425">
            <a:noAutofit/>
          </a:bodyPr>
          <a:lstStyle/>
          <a:p>
            <a:pPr lvl="0" rtl="0">
              <a:spcBef>
                <a:spcPts val="0"/>
              </a:spcBef>
              <a:buNone/>
            </a:pPr>
            <a:r>
              <a:rPr lang="en"/>
              <a:t>84</a:t>
            </a:r>
            <a:r>
              <a:rPr lang="en"/>
              <a:t> %</a:t>
            </a:r>
          </a:p>
        </p:txBody>
      </p:sp>
      <p:sp>
        <p:nvSpPr>
          <p:cNvPr id="919" name="Shape 919"/>
          <p:cNvSpPr txBox="1"/>
          <p:nvPr>
            <p:ph idx="1" type="body"/>
          </p:nvPr>
        </p:nvSpPr>
        <p:spPr>
          <a:xfrm>
            <a:off x="311700" y="3990425"/>
            <a:ext cx="8520600" cy="916800"/>
          </a:xfrm>
          <a:prstGeom prst="rect">
            <a:avLst/>
          </a:prstGeom>
        </p:spPr>
        <p:txBody>
          <a:bodyPr anchorCtr="0" anchor="t" bIns="91425" lIns="91425" rIns="91425" tIns="91425">
            <a:noAutofit/>
          </a:bodyPr>
          <a:lstStyle/>
          <a:p>
            <a:pPr lvl="0" rtl="0">
              <a:spcBef>
                <a:spcPts val="0"/>
              </a:spcBef>
              <a:buNone/>
            </a:pPr>
            <a:r>
              <a:rPr lang="en">
                <a:solidFill>
                  <a:srgbClr val="FFFFFF"/>
                </a:solidFill>
              </a:rPr>
              <a:t>používateľov internetu trpí bannerovou slepotou</a:t>
            </a:r>
          </a:p>
        </p:txBody>
      </p:sp>
      <p:sp>
        <p:nvSpPr>
          <p:cNvPr id="920" name="Shape 920"/>
          <p:cNvSpPr txBox="1"/>
          <p:nvPr>
            <p:ph idx="1" type="body"/>
          </p:nvPr>
        </p:nvSpPr>
        <p:spPr>
          <a:xfrm>
            <a:off x="464100" y="646525"/>
            <a:ext cx="8520600" cy="916800"/>
          </a:xfrm>
          <a:prstGeom prst="rect">
            <a:avLst/>
          </a:prstGeom>
        </p:spPr>
        <p:txBody>
          <a:bodyPr anchorCtr="0" anchor="t" bIns="91425" lIns="91425" rIns="91425" tIns="91425">
            <a:noAutofit/>
          </a:bodyPr>
          <a:lstStyle/>
          <a:p>
            <a:pPr lvl="0" rtl="0">
              <a:spcBef>
                <a:spcPts val="0"/>
              </a:spcBef>
              <a:buNone/>
            </a:pPr>
            <a:r>
              <a:rPr lang="en">
                <a:solidFill>
                  <a:srgbClr val="FFFFFF"/>
                </a:solidFill>
              </a:rPr>
              <a:t>Až</a:t>
            </a:r>
          </a:p>
        </p:txBody>
      </p:sp>
      <p:pic>
        <p:nvPicPr>
          <p:cNvPr id="921" name="Shape 921"/>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922" name="Shape 922"/>
          <p:cNvPicPr preferRelativeResize="0"/>
          <p:nvPr/>
        </p:nvPicPr>
        <p:blipFill>
          <a:blip r:embed="rId4">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926" name="Shape 926"/>
        <p:cNvGrpSpPr/>
        <p:nvPr/>
      </p:nvGrpSpPr>
      <p:grpSpPr>
        <a:xfrm>
          <a:off x="0" y="0"/>
          <a:ext cx="0" cy="0"/>
          <a:chOff x="0" y="0"/>
          <a:chExt cx="0" cy="0"/>
        </a:xfrm>
      </p:grpSpPr>
      <p:sp>
        <p:nvSpPr>
          <p:cNvPr id="927" name="Shape 92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Bannerová reklama</a:t>
            </a:r>
          </a:p>
        </p:txBody>
      </p:sp>
      <p:pic>
        <p:nvPicPr>
          <p:cNvPr id="928" name="Shape 928"/>
          <p:cNvPicPr preferRelativeResize="0"/>
          <p:nvPr/>
        </p:nvPicPr>
        <p:blipFill>
          <a:blip r:embed="rId3">
            <a:alphaModFix/>
          </a:blip>
          <a:stretch>
            <a:fillRect/>
          </a:stretch>
        </p:blipFill>
        <p:spPr>
          <a:xfrm>
            <a:off x="839275" y="1209500"/>
            <a:ext cx="6716203" cy="3820974"/>
          </a:xfrm>
          <a:prstGeom prst="rect">
            <a:avLst/>
          </a:prstGeom>
          <a:noFill/>
          <a:ln>
            <a:noFill/>
          </a:ln>
        </p:spPr>
      </p:pic>
      <p:pic>
        <p:nvPicPr>
          <p:cNvPr id="929" name="Shape 929"/>
          <p:cNvPicPr preferRelativeResize="0"/>
          <p:nvPr/>
        </p:nvPicPr>
        <p:blipFill>
          <a:blip r:embed="rId4">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126" name="Shape 126"/>
        <p:cNvGrpSpPr/>
        <p:nvPr/>
      </p:nvGrpSpPr>
      <p:grpSpPr>
        <a:xfrm>
          <a:off x="0" y="0"/>
          <a:ext cx="0" cy="0"/>
          <a:chOff x="0" y="0"/>
          <a:chExt cx="0" cy="0"/>
        </a:xfrm>
      </p:grpSpPr>
      <p:sp>
        <p:nvSpPr>
          <p:cNvPr id="127" name="Shape 127"/>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solidFill>
                  <a:srgbClr val="000000"/>
                </a:solidFill>
              </a:rPr>
              <a:t>Web je miesto, kde vaši zákazníci...</a:t>
            </a:r>
          </a:p>
        </p:txBody>
      </p:sp>
      <p:sp>
        <p:nvSpPr>
          <p:cNvPr id="128" name="Shape 128"/>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lnSpc>
                <a:spcPct val="200000"/>
              </a:lnSpc>
              <a:spcBef>
                <a:spcPts val="0"/>
              </a:spcBef>
              <a:buClr>
                <a:srgbClr val="000000"/>
              </a:buClr>
            </a:pPr>
            <a:r>
              <a:rPr lang="en">
                <a:solidFill>
                  <a:srgbClr val="000000"/>
                </a:solidFill>
              </a:rPr>
              <a:t>Získavajú informácie o vašej firme</a:t>
            </a:r>
          </a:p>
          <a:p>
            <a:pPr indent="-228600" lvl="0" marL="457200" rtl="0">
              <a:lnSpc>
                <a:spcPct val="200000"/>
              </a:lnSpc>
              <a:spcBef>
                <a:spcPts val="0"/>
              </a:spcBef>
              <a:buClr>
                <a:srgbClr val="000000"/>
              </a:buClr>
            </a:pPr>
            <a:r>
              <a:rPr lang="en">
                <a:solidFill>
                  <a:srgbClr val="000000"/>
                </a:solidFill>
              </a:rPr>
              <a:t>Získavajú informácie o vašom produkte</a:t>
            </a:r>
          </a:p>
          <a:p>
            <a:pPr indent="-228600" lvl="0" marL="457200" rtl="0">
              <a:lnSpc>
                <a:spcPct val="200000"/>
              </a:lnSpc>
              <a:spcBef>
                <a:spcPts val="0"/>
              </a:spcBef>
              <a:buClr>
                <a:srgbClr val="000000"/>
              </a:buClr>
            </a:pPr>
            <a:r>
              <a:rPr lang="en">
                <a:solidFill>
                  <a:srgbClr val="000000"/>
                </a:solidFill>
              </a:rPr>
              <a:t>Vykonajú konverziu (nákup/objednávka/kontakt)</a:t>
            </a:r>
          </a:p>
          <a:p>
            <a:pPr lvl="0" rtl="0">
              <a:spcBef>
                <a:spcPts val="0"/>
              </a:spcBef>
              <a:buNone/>
            </a:pPr>
            <a:r>
              <a:t/>
            </a:r>
            <a:endParaRPr>
              <a:solidFill>
                <a:srgbClr val="000000"/>
              </a:solidFill>
            </a:endParaRPr>
          </a:p>
          <a:p>
            <a:pPr lvl="0" rtl="0">
              <a:spcBef>
                <a:spcPts val="0"/>
              </a:spcBef>
              <a:buNone/>
            </a:pPr>
            <a:r>
              <a:t/>
            </a:r>
            <a:endParaRPr b="1">
              <a:solidFill>
                <a:srgbClr val="000000"/>
              </a:solidFill>
            </a:endParaRPr>
          </a:p>
          <a:p>
            <a:pPr lvl="0">
              <a:spcBef>
                <a:spcPts val="0"/>
              </a:spcBef>
              <a:buNone/>
            </a:pPr>
            <a:r>
              <a:rPr b="1" lang="en">
                <a:solidFill>
                  <a:srgbClr val="000000"/>
                </a:solidFill>
              </a:rPr>
              <a:t>Všetkých potenciálnych zákazníkov v online marketingu smerujete na web</a:t>
            </a:r>
          </a:p>
        </p:txBody>
      </p:sp>
      <p:pic>
        <p:nvPicPr>
          <p:cNvPr id="129" name="Shape 129"/>
          <p:cNvPicPr preferRelativeResize="0"/>
          <p:nvPr/>
        </p:nvPicPr>
        <p:blipFill>
          <a:blip r:embed="rId3">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933" name="Shape 933"/>
        <p:cNvGrpSpPr/>
        <p:nvPr/>
      </p:nvGrpSpPr>
      <p:grpSpPr>
        <a:xfrm>
          <a:off x="0" y="0"/>
          <a:ext cx="0" cy="0"/>
          <a:chOff x="0" y="0"/>
          <a:chExt cx="0" cy="0"/>
        </a:xfrm>
      </p:grpSpPr>
      <p:sp>
        <p:nvSpPr>
          <p:cNvPr id="934" name="Shape 93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Bannerová reklama</a:t>
            </a:r>
          </a:p>
        </p:txBody>
      </p:sp>
      <p:pic>
        <p:nvPicPr>
          <p:cNvPr id="935" name="Shape 935"/>
          <p:cNvPicPr preferRelativeResize="0"/>
          <p:nvPr/>
        </p:nvPicPr>
        <p:blipFill>
          <a:blip r:embed="rId3">
            <a:alphaModFix/>
          </a:blip>
          <a:stretch>
            <a:fillRect/>
          </a:stretch>
        </p:blipFill>
        <p:spPr>
          <a:xfrm>
            <a:off x="3591824" y="498600"/>
            <a:ext cx="5552175" cy="4644899"/>
          </a:xfrm>
          <a:prstGeom prst="rect">
            <a:avLst/>
          </a:prstGeom>
          <a:noFill/>
          <a:ln>
            <a:noFill/>
          </a:ln>
        </p:spPr>
      </p:pic>
      <p:pic>
        <p:nvPicPr>
          <p:cNvPr id="936" name="Shape 936"/>
          <p:cNvPicPr preferRelativeResize="0"/>
          <p:nvPr/>
        </p:nvPicPr>
        <p:blipFill>
          <a:blip r:embed="rId4">
            <a:alphaModFix/>
          </a:blip>
          <a:stretch>
            <a:fillRect/>
          </a:stretch>
        </p:blipFill>
        <p:spPr>
          <a:xfrm>
            <a:off x="311700" y="4412074"/>
            <a:ext cx="1165126" cy="58985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940" name="Shape 940"/>
        <p:cNvGrpSpPr/>
        <p:nvPr/>
      </p:nvGrpSpPr>
      <p:grpSpPr>
        <a:xfrm>
          <a:off x="0" y="0"/>
          <a:ext cx="0" cy="0"/>
          <a:chOff x="0" y="0"/>
          <a:chExt cx="0" cy="0"/>
        </a:xfrm>
      </p:grpSpPr>
      <p:sp>
        <p:nvSpPr>
          <p:cNvPr id="941" name="Shape 941"/>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Bannerová reklama</a:t>
            </a:r>
          </a:p>
        </p:txBody>
      </p:sp>
      <p:sp>
        <p:nvSpPr>
          <p:cNvPr id="942" name="Shape 942"/>
          <p:cNvSpPr txBox="1"/>
          <p:nvPr/>
        </p:nvSpPr>
        <p:spPr>
          <a:xfrm>
            <a:off x="6495000" y="4618650"/>
            <a:ext cx="2337300" cy="367500"/>
          </a:xfrm>
          <a:prstGeom prst="rect">
            <a:avLst/>
          </a:prstGeom>
          <a:noFill/>
          <a:ln>
            <a:noFill/>
          </a:ln>
        </p:spPr>
        <p:txBody>
          <a:bodyPr anchorCtr="0" anchor="t" bIns="91425" lIns="91425" rIns="91425" tIns="91425">
            <a:noAutofit/>
          </a:bodyPr>
          <a:lstStyle/>
          <a:p>
            <a:pPr lvl="0" rtl="0" algn="r">
              <a:spcBef>
                <a:spcPts val="0"/>
              </a:spcBef>
              <a:buNone/>
            </a:pPr>
            <a:r>
              <a:rPr lang="en"/>
              <a:t>Natívne formáty</a:t>
            </a:r>
          </a:p>
        </p:txBody>
      </p:sp>
      <p:pic>
        <p:nvPicPr>
          <p:cNvPr id="943" name="Shape 943"/>
          <p:cNvPicPr preferRelativeResize="0"/>
          <p:nvPr/>
        </p:nvPicPr>
        <p:blipFill rotWithShape="1">
          <a:blip r:embed="rId3">
            <a:alphaModFix/>
          </a:blip>
          <a:srcRect b="85202" l="0" r="0" t="9074"/>
          <a:stretch/>
        </p:blipFill>
        <p:spPr>
          <a:xfrm>
            <a:off x="690412" y="1427351"/>
            <a:ext cx="7915574" cy="2288802"/>
          </a:xfrm>
          <a:prstGeom prst="rect">
            <a:avLst/>
          </a:prstGeom>
          <a:noFill/>
          <a:ln>
            <a:noFill/>
          </a:ln>
        </p:spPr>
      </p:pic>
      <p:pic>
        <p:nvPicPr>
          <p:cNvPr id="944" name="Shape 944"/>
          <p:cNvPicPr preferRelativeResize="0"/>
          <p:nvPr/>
        </p:nvPicPr>
        <p:blipFill>
          <a:blip r:embed="rId4">
            <a:alphaModFix/>
          </a:blip>
          <a:stretch>
            <a:fillRect/>
          </a:stretch>
        </p:blipFill>
        <p:spPr>
          <a:xfrm>
            <a:off x="311700" y="4412074"/>
            <a:ext cx="1165126" cy="58985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948" name="Shape 948"/>
        <p:cNvGrpSpPr/>
        <p:nvPr/>
      </p:nvGrpSpPr>
      <p:grpSpPr>
        <a:xfrm>
          <a:off x="0" y="0"/>
          <a:ext cx="0" cy="0"/>
          <a:chOff x="0" y="0"/>
          <a:chExt cx="0" cy="0"/>
        </a:xfrm>
      </p:grpSpPr>
      <p:sp>
        <p:nvSpPr>
          <p:cNvPr id="949" name="Shape 94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Bannerová reklama</a:t>
            </a:r>
          </a:p>
        </p:txBody>
      </p:sp>
      <p:pic>
        <p:nvPicPr>
          <p:cNvPr id="950" name="Shape 950"/>
          <p:cNvPicPr preferRelativeResize="0"/>
          <p:nvPr/>
        </p:nvPicPr>
        <p:blipFill>
          <a:blip r:embed="rId3">
            <a:alphaModFix/>
          </a:blip>
          <a:stretch>
            <a:fillRect/>
          </a:stretch>
        </p:blipFill>
        <p:spPr>
          <a:xfrm>
            <a:off x="1066799" y="1170125"/>
            <a:ext cx="4924214" cy="3820975"/>
          </a:xfrm>
          <a:prstGeom prst="rect">
            <a:avLst/>
          </a:prstGeom>
          <a:noFill/>
          <a:ln>
            <a:noFill/>
          </a:ln>
        </p:spPr>
      </p:pic>
      <p:sp>
        <p:nvSpPr>
          <p:cNvPr id="951" name="Shape 951"/>
          <p:cNvSpPr txBox="1"/>
          <p:nvPr/>
        </p:nvSpPr>
        <p:spPr>
          <a:xfrm>
            <a:off x="5970125" y="4618650"/>
            <a:ext cx="2862300" cy="367500"/>
          </a:xfrm>
          <a:prstGeom prst="rect">
            <a:avLst/>
          </a:prstGeom>
          <a:noFill/>
          <a:ln>
            <a:noFill/>
          </a:ln>
        </p:spPr>
        <p:txBody>
          <a:bodyPr anchorCtr="0" anchor="t" bIns="91425" lIns="91425" rIns="91425" tIns="91425">
            <a:noAutofit/>
          </a:bodyPr>
          <a:lstStyle/>
          <a:p>
            <a:pPr lvl="0" rtl="0" algn="r">
              <a:spcBef>
                <a:spcPts val="0"/>
              </a:spcBef>
              <a:buNone/>
            </a:pPr>
            <a:r>
              <a:rPr lang="en"/>
              <a:t>Nenechajte ľudí hádať kto ste :)</a:t>
            </a:r>
          </a:p>
        </p:txBody>
      </p:sp>
      <p:pic>
        <p:nvPicPr>
          <p:cNvPr id="952" name="Shape 952"/>
          <p:cNvPicPr preferRelativeResize="0"/>
          <p:nvPr/>
        </p:nvPicPr>
        <p:blipFill>
          <a:blip r:embed="rId4">
            <a:alphaModFix/>
          </a:blip>
          <a:stretch>
            <a:fillRect/>
          </a:stretch>
        </p:blipFill>
        <p:spPr>
          <a:xfrm>
            <a:off x="7785850" y="283124"/>
            <a:ext cx="1165125" cy="589850"/>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956" name="Shape 956"/>
        <p:cNvGrpSpPr/>
        <p:nvPr/>
      </p:nvGrpSpPr>
      <p:grpSpPr>
        <a:xfrm>
          <a:off x="0" y="0"/>
          <a:ext cx="0" cy="0"/>
          <a:chOff x="0" y="0"/>
          <a:chExt cx="0" cy="0"/>
        </a:xfrm>
      </p:grpSpPr>
      <p:sp>
        <p:nvSpPr>
          <p:cNvPr id="957" name="Shape 95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Bannerová reklama</a:t>
            </a:r>
          </a:p>
        </p:txBody>
      </p:sp>
      <p:sp>
        <p:nvSpPr>
          <p:cNvPr id="958" name="Shape 958"/>
          <p:cNvSpPr txBox="1"/>
          <p:nvPr/>
        </p:nvSpPr>
        <p:spPr>
          <a:xfrm>
            <a:off x="5970125" y="4618650"/>
            <a:ext cx="2862300" cy="367500"/>
          </a:xfrm>
          <a:prstGeom prst="rect">
            <a:avLst/>
          </a:prstGeom>
          <a:noFill/>
          <a:ln>
            <a:noFill/>
          </a:ln>
        </p:spPr>
        <p:txBody>
          <a:bodyPr anchorCtr="0" anchor="t" bIns="91425" lIns="91425" rIns="91425" tIns="91425">
            <a:noAutofit/>
          </a:bodyPr>
          <a:lstStyle/>
          <a:p>
            <a:pPr lvl="0" rtl="0" algn="r">
              <a:spcBef>
                <a:spcPts val="0"/>
              </a:spcBef>
              <a:buNone/>
            </a:pPr>
            <a:r>
              <a:rPr lang="en"/>
              <a:t>Nenechajte ľudí hádať kto ste :)</a:t>
            </a:r>
          </a:p>
        </p:txBody>
      </p:sp>
      <p:pic>
        <p:nvPicPr>
          <p:cNvPr id="959" name="Shape 959"/>
          <p:cNvPicPr preferRelativeResize="0"/>
          <p:nvPr/>
        </p:nvPicPr>
        <p:blipFill>
          <a:blip r:embed="rId3">
            <a:alphaModFix/>
          </a:blip>
          <a:stretch>
            <a:fillRect/>
          </a:stretch>
        </p:blipFill>
        <p:spPr>
          <a:xfrm>
            <a:off x="152400" y="1170125"/>
            <a:ext cx="3714837" cy="3820975"/>
          </a:xfrm>
          <a:prstGeom prst="rect">
            <a:avLst/>
          </a:prstGeom>
          <a:noFill/>
          <a:ln>
            <a:noFill/>
          </a:ln>
        </p:spPr>
      </p:pic>
      <p:pic>
        <p:nvPicPr>
          <p:cNvPr id="960" name="Shape 960"/>
          <p:cNvPicPr preferRelativeResize="0"/>
          <p:nvPr/>
        </p:nvPicPr>
        <p:blipFill>
          <a:blip r:embed="rId4">
            <a:alphaModFix/>
          </a:blip>
          <a:stretch>
            <a:fillRect/>
          </a:stretch>
        </p:blipFill>
        <p:spPr>
          <a:xfrm>
            <a:off x="4865346" y="231175"/>
            <a:ext cx="3412499" cy="4387475"/>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964" name="Shape 964"/>
        <p:cNvGrpSpPr/>
        <p:nvPr/>
      </p:nvGrpSpPr>
      <p:grpSpPr>
        <a:xfrm>
          <a:off x="0" y="0"/>
          <a:ext cx="0" cy="0"/>
          <a:chOff x="0" y="0"/>
          <a:chExt cx="0" cy="0"/>
        </a:xfrm>
      </p:grpSpPr>
      <p:sp>
        <p:nvSpPr>
          <p:cNvPr id="965" name="Shape 965"/>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Bannerová reklama</a:t>
            </a:r>
          </a:p>
        </p:txBody>
      </p:sp>
      <p:sp>
        <p:nvSpPr>
          <p:cNvPr id="966" name="Shape 966"/>
          <p:cNvSpPr txBox="1"/>
          <p:nvPr/>
        </p:nvSpPr>
        <p:spPr>
          <a:xfrm>
            <a:off x="5970125" y="4618650"/>
            <a:ext cx="2862300" cy="367500"/>
          </a:xfrm>
          <a:prstGeom prst="rect">
            <a:avLst/>
          </a:prstGeom>
          <a:noFill/>
          <a:ln>
            <a:noFill/>
          </a:ln>
        </p:spPr>
        <p:txBody>
          <a:bodyPr anchorCtr="0" anchor="t" bIns="91425" lIns="91425" rIns="91425" tIns="91425">
            <a:noAutofit/>
          </a:bodyPr>
          <a:lstStyle/>
          <a:p>
            <a:pPr lvl="0" rtl="0" algn="r">
              <a:spcBef>
                <a:spcPts val="0"/>
              </a:spcBef>
              <a:buNone/>
            </a:pPr>
            <a:r>
              <a:rPr lang="en"/>
              <a:t>Pridajte hotnotu</a:t>
            </a:r>
          </a:p>
        </p:txBody>
      </p:sp>
      <p:pic>
        <p:nvPicPr>
          <p:cNvPr id="967" name="Shape 967"/>
          <p:cNvPicPr preferRelativeResize="0"/>
          <p:nvPr/>
        </p:nvPicPr>
        <p:blipFill>
          <a:blip r:embed="rId3">
            <a:alphaModFix/>
          </a:blip>
          <a:stretch>
            <a:fillRect/>
          </a:stretch>
        </p:blipFill>
        <p:spPr>
          <a:xfrm>
            <a:off x="152400" y="2338025"/>
            <a:ext cx="8839200" cy="1104900"/>
          </a:xfrm>
          <a:prstGeom prst="rect">
            <a:avLst/>
          </a:prstGeom>
          <a:noFill/>
          <a:ln>
            <a:noFill/>
          </a:ln>
        </p:spPr>
      </p:pic>
      <p:pic>
        <p:nvPicPr>
          <p:cNvPr id="968" name="Shape 968"/>
          <p:cNvPicPr preferRelativeResize="0"/>
          <p:nvPr/>
        </p:nvPicPr>
        <p:blipFill>
          <a:blip r:embed="rId4">
            <a:alphaModFix/>
          </a:blip>
          <a:stretch>
            <a:fillRect/>
          </a:stretch>
        </p:blipFill>
        <p:spPr>
          <a:xfrm>
            <a:off x="7785850" y="247724"/>
            <a:ext cx="1165125" cy="58985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72" name="Shape 972"/>
        <p:cNvGrpSpPr/>
        <p:nvPr/>
      </p:nvGrpSpPr>
      <p:grpSpPr>
        <a:xfrm>
          <a:off x="0" y="0"/>
          <a:ext cx="0" cy="0"/>
          <a:chOff x="0" y="0"/>
          <a:chExt cx="0" cy="0"/>
        </a:xfrm>
      </p:grpSpPr>
      <p:sp>
        <p:nvSpPr>
          <p:cNvPr id="973" name="Shape 973"/>
          <p:cNvSpPr txBox="1"/>
          <p:nvPr>
            <p:ph type="title"/>
          </p:nvPr>
        </p:nvSpPr>
        <p:spPr>
          <a:xfrm>
            <a:off x="490250" y="450150"/>
            <a:ext cx="8012400" cy="4090800"/>
          </a:xfrm>
          <a:prstGeom prst="rect">
            <a:avLst/>
          </a:prstGeom>
        </p:spPr>
        <p:txBody>
          <a:bodyPr anchorCtr="0" anchor="ctr" bIns="91425" lIns="91425" rIns="91425" tIns="91425">
            <a:noAutofit/>
          </a:bodyPr>
          <a:lstStyle/>
          <a:p>
            <a:pPr lvl="0" rtl="0">
              <a:spcBef>
                <a:spcPts val="0"/>
              </a:spcBef>
              <a:buNone/>
            </a:pPr>
            <a:r>
              <a:rPr lang="en" sz="3600"/>
              <a:t>5</a:t>
            </a:r>
            <a:r>
              <a:rPr lang="en" sz="3600"/>
              <a:t>. Dajme to celé dohromady :)</a:t>
            </a:r>
          </a:p>
        </p:txBody>
      </p:sp>
      <p:pic>
        <p:nvPicPr>
          <p:cNvPr id="974" name="Shape 974"/>
          <p:cNvPicPr preferRelativeResize="0"/>
          <p:nvPr/>
        </p:nvPicPr>
        <p:blipFill>
          <a:blip r:embed="rId3">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78" name="Shape 978"/>
        <p:cNvGrpSpPr/>
        <p:nvPr/>
      </p:nvGrpSpPr>
      <p:grpSpPr>
        <a:xfrm>
          <a:off x="0" y="0"/>
          <a:ext cx="0" cy="0"/>
          <a:chOff x="0" y="0"/>
          <a:chExt cx="0" cy="0"/>
        </a:xfrm>
      </p:grpSpPr>
      <p:sp>
        <p:nvSpPr>
          <p:cNvPr id="979" name="Shape 97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Príklad č. 1 - Eshop s knihami</a:t>
            </a:r>
          </a:p>
        </p:txBody>
      </p:sp>
      <p:sp>
        <p:nvSpPr>
          <p:cNvPr id="980" name="Shape 980"/>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buClr>
                <a:srgbClr val="FFFFFF"/>
              </a:buClr>
              <a:buChar char="-"/>
            </a:pPr>
            <a:r>
              <a:rPr lang="en">
                <a:solidFill>
                  <a:srgbClr val="FFFFFF"/>
                </a:solidFill>
              </a:rPr>
              <a:t>Produkt prioritne v B2C segmente</a:t>
            </a:r>
          </a:p>
          <a:p>
            <a:pPr lvl="0" rtl="0">
              <a:spcBef>
                <a:spcPts val="0"/>
              </a:spcBef>
              <a:buNone/>
            </a:pPr>
            <a:r>
              <a:t/>
            </a:r>
            <a:endParaRPr>
              <a:solidFill>
                <a:srgbClr val="FFFFFF"/>
              </a:solidFill>
            </a:endParaRPr>
          </a:p>
          <a:p>
            <a:pPr indent="-228600" lvl="0" marL="457200" rtl="0">
              <a:spcBef>
                <a:spcPts val="0"/>
              </a:spcBef>
              <a:buClr>
                <a:srgbClr val="FFFFFF"/>
              </a:buClr>
              <a:buChar char="-"/>
            </a:pPr>
            <a:r>
              <a:rPr lang="en">
                <a:solidFill>
                  <a:srgbClr val="FFFFFF"/>
                </a:solidFill>
              </a:rPr>
              <a:t>Trhový segment je rozšírený, produkt je zameniteľný (rovnaký produkt poskytuje aj konkurencia), primárne sa nachádza vo fáze C - porovnanie alternatív (čiastočne vo fáze B - získavanie informácií)</a:t>
            </a:r>
          </a:p>
          <a:p>
            <a:pPr lvl="0" rtl="0">
              <a:spcBef>
                <a:spcPts val="0"/>
              </a:spcBef>
              <a:buNone/>
            </a:pPr>
            <a:r>
              <a:t/>
            </a:r>
            <a:endParaRPr>
              <a:solidFill>
                <a:srgbClr val="FFFFFF"/>
              </a:solidFill>
            </a:endParaRPr>
          </a:p>
          <a:p>
            <a:pPr indent="-228600" lvl="0" marL="457200" rtl="0">
              <a:spcBef>
                <a:spcPts val="0"/>
              </a:spcBef>
              <a:buClr>
                <a:srgbClr val="FFFFFF"/>
              </a:buClr>
              <a:buChar char="-"/>
            </a:pPr>
            <a:r>
              <a:rPr lang="en">
                <a:solidFill>
                  <a:schemeClr val="dk1"/>
                </a:solidFill>
              </a:rPr>
              <a:t>Produkt je priamo predajný online, nákupný proces je relatívne krátky</a:t>
            </a:r>
          </a:p>
        </p:txBody>
      </p:sp>
      <p:pic>
        <p:nvPicPr>
          <p:cNvPr id="981" name="Shape 981"/>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982" name="Shape 982"/>
          <p:cNvPicPr preferRelativeResize="0"/>
          <p:nvPr/>
        </p:nvPicPr>
        <p:blipFill>
          <a:blip r:embed="rId4">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986" name="Shape 986"/>
        <p:cNvGrpSpPr/>
        <p:nvPr/>
      </p:nvGrpSpPr>
      <p:grpSpPr>
        <a:xfrm>
          <a:off x="0" y="0"/>
          <a:ext cx="0" cy="0"/>
          <a:chOff x="0" y="0"/>
          <a:chExt cx="0" cy="0"/>
        </a:xfrm>
      </p:grpSpPr>
      <p:sp>
        <p:nvSpPr>
          <p:cNvPr id="987" name="Shape 98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Príklad č. 1 - Eshop s knihami</a:t>
            </a:r>
          </a:p>
        </p:txBody>
      </p:sp>
      <p:sp>
        <p:nvSpPr>
          <p:cNvPr id="988" name="Shape 988"/>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a:solidFill>
                  <a:srgbClr val="000000"/>
                </a:solidFill>
              </a:rPr>
              <a:t>S čím začať?</a:t>
            </a:r>
          </a:p>
          <a:p>
            <a:pPr indent="-228600" lvl="0" marL="457200" rtl="0">
              <a:spcBef>
                <a:spcPts val="0"/>
              </a:spcBef>
              <a:buClr>
                <a:srgbClr val="000000"/>
              </a:buClr>
              <a:buAutoNum type="romanUcPeriod"/>
            </a:pPr>
            <a:r>
              <a:rPr lang="en">
                <a:solidFill>
                  <a:srgbClr val="000000"/>
                </a:solidFill>
              </a:rPr>
              <a:t>Performance marketing</a:t>
            </a:r>
          </a:p>
          <a:p>
            <a:pPr lvl="0" rtl="0">
              <a:spcBef>
                <a:spcPts val="0"/>
              </a:spcBef>
              <a:buNone/>
            </a:pPr>
            <a:r>
              <a:t/>
            </a:r>
            <a:endParaRPr>
              <a:solidFill>
                <a:srgbClr val="000000"/>
              </a:solidFill>
            </a:endParaRPr>
          </a:p>
          <a:p>
            <a:pPr indent="-228600" lvl="0" marL="457200" rtl="0">
              <a:spcBef>
                <a:spcPts val="0"/>
              </a:spcBef>
              <a:buClr>
                <a:srgbClr val="000000"/>
              </a:buClr>
              <a:buAutoNum type="romanUcPeriod"/>
            </a:pPr>
            <a:r>
              <a:rPr lang="en">
                <a:solidFill>
                  <a:srgbClr val="000000"/>
                </a:solidFill>
              </a:rPr>
              <a:t>Content marketing</a:t>
            </a:r>
          </a:p>
          <a:p>
            <a:pPr lvl="0" rtl="0">
              <a:spcBef>
                <a:spcPts val="0"/>
              </a:spcBef>
              <a:buNone/>
            </a:pPr>
            <a:r>
              <a:t/>
            </a:r>
            <a:endParaRPr>
              <a:solidFill>
                <a:srgbClr val="000000"/>
              </a:solidFill>
            </a:endParaRPr>
          </a:p>
          <a:p>
            <a:pPr indent="-228600" lvl="0" marL="457200" rtl="0">
              <a:spcBef>
                <a:spcPts val="0"/>
              </a:spcBef>
              <a:buClr>
                <a:srgbClr val="000000"/>
              </a:buClr>
              <a:buAutoNum type="romanUcPeriod"/>
            </a:pPr>
            <a:r>
              <a:rPr lang="en">
                <a:solidFill>
                  <a:srgbClr val="000000"/>
                </a:solidFill>
              </a:rPr>
              <a:t>Brand building</a:t>
            </a:r>
          </a:p>
        </p:txBody>
      </p:sp>
      <p:pic>
        <p:nvPicPr>
          <p:cNvPr id="989" name="Shape 989"/>
          <p:cNvPicPr preferRelativeResize="0"/>
          <p:nvPr/>
        </p:nvPicPr>
        <p:blipFill>
          <a:blip r:embed="rId3">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993" name="Shape 993"/>
        <p:cNvGrpSpPr/>
        <p:nvPr/>
      </p:nvGrpSpPr>
      <p:grpSpPr>
        <a:xfrm>
          <a:off x="0" y="0"/>
          <a:ext cx="0" cy="0"/>
          <a:chOff x="0" y="0"/>
          <a:chExt cx="0" cy="0"/>
        </a:xfrm>
      </p:grpSpPr>
      <p:sp>
        <p:nvSpPr>
          <p:cNvPr id="994" name="Shape 99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Príklad č. 1 - Eshop s knihami</a:t>
            </a:r>
          </a:p>
        </p:txBody>
      </p:sp>
      <p:sp>
        <p:nvSpPr>
          <p:cNvPr id="995" name="Shape 995"/>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a:solidFill>
                  <a:srgbClr val="000000"/>
                </a:solidFill>
              </a:rPr>
              <a:t>S čím začať?</a:t>
            </a:r>
          </a:p>
          <a:p>
            <a:pPr indent="-228600" lvl="0" marL="457200" rtl="0">
              <a:spcBef>
                <a:spcPts val="0"/>
              </a:spcBef>
              <a:buClr>
                <a:srgbClr val="000000"/>
              </a:buClr>
              <a:buAutoNum type="arabicPeriod"/>
            </a:pPr>
            <a:r>
              <a:rPr lang="en">
                <a:solidFill>
                  <a:srgbClr val="000000"/>
                </a:solidFill>
              </a:rPr>
              <a:t>PPC vo vyhľadávaní - potrebujete čo najskôr zarobiť na aktivity - fáza C</a:t>
            </a:r>
          </a:p>
          <a:p>
            <a:pPr indent="-228600" lvl="0" marL="457200" rtl="0">
              <a:spcBef>
                <a:spcPts val="0"/>
              </a:spcBef>
              <a:buClr>
                <a:srgbClr val="000000"/>
              </a:buClr>
              <a:buAutoNum type="arabicPeriod"/>
            </a:pPr>
            <a:r>
              <a:rPr lang="en">
                <a:solidFill>
                  <a:srgbClr val="000000"/>
                </a:solidFill>
              </a:rPr>
              <a:t>Začnite s dlhodobými aktivitami:</a:t>
            </a:r>
          </a:p>
          <a:p>
            <a:pPr indent="-228600" lvl="1" marL="914400" rtl="0">
              <a:spcBef>
                <a:spcPts val="0"/>
              </a:spcBef>
              <a:buClr>
                <a:srgbClr val="000000"/>
              </a:buClr>
              <a:buChar char="-"/>
            </a:pPr>
            <a:r>
              <a:rPr lang="en">
                <a:solidFill>
                  <a:srgbClr val="000000"/>
                </a:solidFill>
              </a:rPr>
              <a:t>SEO - doplní PPC medzi predajnými kanálmi</a:t>
            </a:r>
          </a:p>
          <a:p>
            <a:pPr indent="-228600" lvl="1" marL="914400" rtl="0">
              <a:spcBef>
                <a:spcPts val="0"/>
              </a:spcBef>
              <a:buClr>
                <a:srgbClr val="000000"/>
              </a:buClr>
              <a:buChar char="-"/>
            </a:pPr>
            <a:r>
              <a:rPr lang="en">
                <a:solidFill>
                  <a:srgbClr val="000000"/>
                </a:solidFill>
              </a:rPr>
              <a:t>Facebook - poslúži na tvorbu značky a udržanie komunikácie so zákazníkmi</a:t>
            </a:r>
          </a:p>
          <a:p>
            <a:pPr indent="-228600" lvl="0" marL="457200" rtl="0">
              <a:spcBef>
                <a:spcPts val="0"/>
              </a:spcBef>
              <a:buClr>
                <a:srgbClr val="000000"/>
              </a:buClr>
              <a:buAutoNum type="arabicPeriod"/>
            </a:pPr>
            <a:r>
              <a:rPr lang="en">
                <a:solidFill>
                  <a:srgbClr val="000000"/>
                </a:solidFill>
              </a:rPr>
              <a:t>Začnite sa zameriavať už na fázu B</a:t>
            </a:r>
          </a:p>
          <a:p>
            <a:pPr indent="-228600" lvl="1" marL="914400" rtl="0">
              <a:spcBef>
                <a:spcPts val="0"/>
              </a:spcBef>
              <a:buClr>
                <a:srgbClr val="000000"/>
              </a:buClr>
              <a:buChar char="-"/>
            </a:pPr>
            <a:r>
              <a:rPr lang="en">
                <a:solidFill>
                  <a:srgbClr val="000000"/>
                </a:solidFill>
              </a:rPr>
              <a:t>Budovanie vlastného obsahu</a:t>
            </a:r>
          </a:p>
          <a:p>
            <a:pPr indent="-228600" lvl="0" marL="457200" rtl="0">
              <a:spcBef>
                <a:spcPts val="0"/>
              </a:spcBef>
              <a:buClr>
                <a:srgbClr val="000000"/>
              </a:buClr>
              <a:buAutoNum type="arabicPeriod"/>
            </a:pPr>
            <a:r>
              <a:rPr lang="en">
                <a:solidFill>
                  <a:srgbClr val="000000"/>
                </a:solidFill>
              </a:rPr>
              <a:t>So zvyšujúcou sa návštevnosťou sa zamerajte na zvyšovanie miery konverzií</a:t>
            </a:r>
          </a:p>
          <a:p>
            <a:pPr indent="-228600" lvl="1" marL="914400" rtl="0">
              <a:spcBef>
                <a:spcPts val="0"/>
              </a:spcBef>
              <a:buClr>
                <a:srgbClr val="000000"/>
              </a:buClr>
              <a:buChar char="-"/>
            </a:pPr>
            <a:r>
              <a:rPr lang="en">
                <a:solidFill>
                  <a:srgbClr val="000000"/>
                </a:solidFill>
              </a:rPr>
              <a:t>CRO / UX</a:t>
            </a:r>
          </a:p>
          <a:p>
            <a:pPr indent="-228600" lvl="1" marL="914400" rtl="0">
              <a:spcBef>
                <a:spcPts val="0"/>
              </a:spcBef>
              <a:buClr>
                <a:srgbClr val="000000"/>
              </a:buClr>
              <a:buChar char="-"/>
            </a:pPr>
            <a:r>
              <a:rPr lang="en">
                <a:solidFill>
                  <a:srgbClr val="000000"/>
                </a:solidFill>
              </a:rPr>
              <a:t>Email marketing</a:t>
            </a:r>
          </a:p>
          <a:p>
            <a:pPr indent="-228600" lvl="0" marL="457200" rtl="0">
              <a:spcBef>
                <a:spcPts val="0"/>
              </a:spcBef>
              <a:buClr>
                <a:srgbClr val="000000"/>
              </a:buClr>
              <a:buAutoNum type="arabicPeriod"/>
            </a:pPr>
            <a:r>
              <a:rPr lang="en">
                <a:solidFill>
                  <a:srgbClr val="000000"/>
                </a:solidFill>
              </a:rPr>
              <a:t>Budujte značku na udržanie existujúcich zákazníkov</a:t>
            </a:r>
          </a:p>
        </p:txBody>
      </p:sp>
      <p:pic>
        <p:nvPicPr>
          <p:cNvPr id="996" name="Shape 996"/>
          <p:cNvPicPr preferRelativeResize="0"/>
          <p:nvPr/>
        </p:nvPicPr>
        <p:blipFill>
          <a:blip r:embed="rId3">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00" name="Shape 1000"/>
        <p:cNvGrpSpPr/>
        <p:nvPr/>
      </p:nvGrpSpPr>
      <p:grpSpPr>
        <a:xfrm>
          <a:off x="0" y="0"/>
          <a:ext cx="0" cy="0"/>
          <a:chOff x="0" y="0"/>
          <a:chExt cx="0" cy="0"/>
        </a:xfrm>
      </p:grpSpPr>
      <p:sp>
        <p:nvSpPr>
          <p:cNvPr id="1001" name="Shape 1001"/>
          <p:cNvSpPr txBox="1"/>
          <p:nvPr>
            <p:ph type="title"/>
          </p:nvPr>
        </p:nvSpPr>
        <p:spPr>
          <a:xfrm>
            <a:off x="235500" y="445025"/>
            <a:ext cx="8899500" cy="572700"/>
          </a:xfrm>
          <a:prstGeom prst="rect">
            <a:avLst/>
          </a:prstGeom>
        </p:spPr>
        <p:txBody>
          <a:bodyPr anchorCtr="0" anchor="t" bIns="91425" lIns="91425" rIns="91425" tIns="91425">
            <a:noAutofit/>
          </a:bodyPr>
          <a:lstStyle/>
          <a:p>
            <a:pPr lvl="0" rtl="0">
              <a:spcBef>
                <a:spcPts val="0"/>
              </a:spcBef>
              <a:buNone/>
            </a:pPr>
            <a:r>
              <a:rPr lang="en"/>
              <a:t>Príklad č. 2 - inovatívny analytický nástroj pre eshopy</a:t>
            </a:r>
          </a:p>
        </p:txBody>
      </p:sp>
      <p:sp>
        <p:nvSpPr>
          <p:cNvPr id="1002" name="Shape 1002"/>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buClr>
                <a:srgbClr val="FFFFFF"/>
              </a:buClr>
              <a:buChar char="-"/>
            </a:pPr>
            <a:r>
              <a:rPr lang="en">
                <a:solidFill>
                  <a:srgbClr val="FFFFFF"/>
                </a:solidFill>
              </a:rPr>
              <a:t>Produkt je v segmente B2B</a:t>
            </a:r>
          </a:p>
          <a:p>
            <a:pPr lvl="0" rtl="0">
              <a:spcBef>
                <a:spcPts val="0"/>
              </a:spcBef>
              <a:buNone/>
            </a:pPr>
            <a:r>
              <a:t/>
            </a:r>
            <a:endParaRPr>
              <a:solidFill>
                <a:srgbClr val="FFFFFF"/>
              </a:solidFill>
            </a:endParaRPr>
          </a:p>
          <a:p>
            <a:pPr indent="-228600" lvl="0" marL="457200" rtl="0">
              <a:spcBef>
                <a:spcPts val="0"/>
              </a:spcBef>
              <a:buClr>
                <a:srgbClr val="FFFFFF"/>
              </a:buClr>
              <a:buChar char="-"/>
            </a:pPr>
            <a:r>
              <a:rPr lang="en">
                <a:solidFill>
                  <a:srgbClr val="FFFFFF"/>
                </a:solidFill>
              </a:rPr>
              <a:t>Trhový segment neexistuje, je nutné ho vytvoriť, preto sa nachádza už vo fáze A - zistenie problému (neskôr fáza B)</a:t>
            </a:r>
          </a:p>
          <a:p>
            <a:pPr lvl="0" rtl="0">
              <a:spcBef>
                <a:spcPts val="0"/>
              </a:spcBef>
              <a:buNone/>
            </a:pPr>
            <a:r>
              <a:t/>
            </a:r>
            <a:endParaRPr>
              <a:solidFill>
                <a:srgbClr val="FFFFFF"/>
              </a:solidFill>
            </a:endParaRPr>
          </a:p>
          <a:p>
            <a:pPr indent="-228600" lvl="0" marL="457200" rtl="0">
              <a:spcBef>
                <a:spcPts val="0"/>
              </a:spcBef>
              <a:buClr>
                <a:srgbClr val="FFFFFF"/>
              </a:buClr>
              <a:buChar char="-"/>
            </a:pPr>
            <a:r>
              <a:rPr lang="en">
                <a:solidFill>
                  <a:srgbClr val="FFFFFF"/>
                </a:solidFill>
              </a:rPr>
              <a:t>Produkt je predajný online, nákupný proces je krátky až stredný</a:t>
            </a:r>
          </a:p>
        </p:txBody>
      </p:sp>
      <p:pic>
        <p:nvPicPr>
          <p:cNvPr id="1003" name="Shape 1003"/>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1004" name="Shape 1004"/>
          <p:cNvPicPr preferRelativeResize="0"/>
          <p:nvPr/>
        </p:nvPicPr>
        <p:blipFill>
          <a:blip r:embed="rId4">
            <a:alphaModFix/>
          </a:blip>
          <a:stretch>
            <a:fillRect/>
          </a:stretch>
        </p:blipFill>
        <p:spPr>
          <a:xfrm>
            <a:off x="235500" y="4124046"/>
            <a:ext cx="1664626" cy="842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133" name="Shape 133"/>
        <p:cNvGrpSpPr/>
        <p:nvPr/>
      </p:nvGrpSpPr>
      <p:grpSpPr>
        <a:xfrm>
          <a:off x="0" y="0"/>
          <a:ext cx="0" cy="0"/>
          <a:chOff x="0" y="0"/>
          <a:chExt cx="0" cy="0"/>
        </a:xfrm>
      </p:grpSpPr>
      <p:sp>
        <p:nvSpPr>
          <p:cNvPr id="134" name="Shape 134"/>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solidFill>
                <a:srgbClr val="000000"/>
              </a:solidFill>
            </a:endParaRPr>
          </a:p>
          <a:p>
            <a:pPr lvl="0" rtl="0">
              <a:spcBef>
                <a:spcPts val="0"/>
              </a:spcBef>
              <a:buNone/>
            </a:pPr>
            <a:r>
              <a:t/>
            </a:r>
            <a:endParaRPr>
              <a:solidFill>
                <a:srgbClr val="000000"/>
              </a:solidFill>
            </a:endParaRPr>
          </a:p>
          <a:p>
            <a:pPr indent="-419100" lvl="0" marL="457200" rtl="0">
              <a:spcBef>
                <a:spcPts val="0"/>
              </a:spcBef>
              <a:buClr>
                <a:srgbClr val="000000"/>
              </a:buClr>
              <a:buSzPct val="100000"/>
            </a:pPr>
            <a:r>
              <a:rPr lang="en" sz="3000">
                <a:solidFill>
                  <a:srgbClr val="000000"/>
                </a:solidFill>
              </a:rPr>
              <a:t>Rýchla - nenechajte návštevníkov čakať</a:t>
            </a:r>
          </a:p>
        </p:txBody>
      </p:sp>
      <p:sp>
        <p:nvSpPr>
          <p:cNvPr id="135" name="Shape 135"/>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Aká by mala byť webstránka?</a:t>
            </a:r>
          </a:p>
        </p:txBody>
      </p:sp>
      <p:pic>
        <p:nvPicPr>
          <p:cNvPr id="136" name="Shape 136"/>
          <p:cNvPicPr preferRelativeResize="0"/>
          <p:nvPr/>
        </p:nvPicPr>
        <p:blipFill>
          <a:blip r:embed="rId3">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1008" name="Shape 1008"/>
        <p:cNvGrpSpPr/>
        <p:nvPr/>
      </p:nvGrpSpPr>
      <p:grpSpPr>
        <a:xfrm>
          <a:off x="0" y="0"/>
          <a:ext cx="0" cy="0"/>
          <a:chOff x="0" y="0"/>
          <a:chExt cx="0" cy="0"/>
        </a:xfrm>
      </p:grpSpPr>
      <p:sp>
        <p:nvSpPr>
          <p:cNvPr id="1009" name="Shape 100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sz="2400">
                <a:solidFill>
                  <a:srgbClr val="000000"/>
                </a:solidFill>
              </a:rPr>
              <a:t>Príklad č. 2 - inovatívny analytický nástroj pre eshopy</a:t>
            </a:r>
          </a:p>
        </p:txBody>
      </p:sp>
      <p:sp>
        <p:nvSpPr>
          <p:cNvPr id="1010" name="Shape 1010"/>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a:solidFill>
                  <a:srgbClr val="000000"/>
                </a:solidFill>
              </a:rPr>
              <a:t>S čím začať?</a:t>
            </a:r>
          </a:p>
          <a:p>
            <a:pPr indent="-228600" lvl="0" marL="457200" rtl="0">
              <a:spcBef>
                <a:spcPts val="0"/>
              </a:spcBef>
              <a:buClr>
                <a:srgbClr val="000000"/>
              </a:buClr>
              <a:buAutoNum type="romanUcPeriod"/>
            </a:pPr>
            <a:r>
              <a:rPr lang="en">
                <a:solidFill>
                  <a:srgbClr val="000000"/>
                </a:solidFill>
              </a:rPr>
              <a:t>Content marketing</a:t>
            </a:r>
          </a:p>
          <a:p>
            <a:pPr lvl="0" rtl="0">
              <a:spcBef>
                <a:spcPts val="0"/>
              </a:spcBef>
              <a:buNone/>
            </a:pPr>
            <a:r>
              <a:t/>
            </a:r>
            <a:endParaRPr>
              <a:solidFill>
                <a:srgbClr val="000000"/>
              </a:solidFill>
            </a:endParaRPr>
          </a:p>
          <a:p>
            <a:pPr indent="-228600" lvl="0" marL="457200" rtl="0">
              <a:spcBef>
                <a:spcPts val="0"/>
              </a:spcBef>
              <a:buClr>
                <a:srgbClr val="000000"/>
              </a:buClr>
              <a:buAutoNum type="romanUcPeriod"/>
            </a:pPr>
            <a:r>
              <a:rPr lang="en">
                <a:solidFill>
                  <a:srgbClr val="000000"/>
                </a:solidFill>
              </a:rPr>
              <a:t>Brand building</a:t>
            </a:r>
          </a:p>
          <a:p>
            <a:pPr lvl="0" rtl="0">
              <a:spcBef>
                <a:spcPts val="0"/>
              </a:spcBef>
              <a:buNone/>
            </a:pPr>
            <a:r>
              <a:t/>
            </a:r>
            <a:endParaRPr>
              <a:solidFill>
                <a:srgbClr val="000000"/>
              </a:solidFill>
            </a:endParaRPr>
          </a:p>
          <a:p>
            <a:pPr indent="-228600" lvl="0" marL="457200" rtl="0">
              <a:spcBef>
                <a:spcPts val="0"/>
              </a:spcBef>
              <a:buClr>
                <a:srgbClr val="000000"/>
              </a:buClr>
              <a:buAutoNum type="romanUcPeriod"/>
            </a:pPr>
            <a:r>
              <a:rPr lang="en">
                <a:solidFill>
                  <a:srgbClr val="000000"/>
                </a:solidFill>
              </a:rPr>
              <a:t>Performance marketing</a:t>
            </a:r>
          </a:p>
        </p:txBody>
      </p:sp>
      <p:pic>
        <p:nvPicPr>
          <p:cNvPr id="1011" name="Shape 1011"/>
          <p:cNvPicPr preferRelativeResize="0"/>
          <p:nvPr/>
        </p:nvPicPr>
        <p:blipFill>
          <a:blip r:embed="rId3">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1015" name="Shape 1015"/>
        <p:cNvGrpSpPr/>
        <p:nvPr/>
      </p:nvGrpSpPr>
      <p:grpSpPr>
        <a:xfrm>
          <a:off x="0" y="0"/>
          <a:ext cx="0" cy="0"/>
          <a:chOff x="0" y="0"/>
          <a:chExt cx="0" cy="0"/>
        </a:xfrm>
      </p:grpSpPr>
      <p:sp>
        <p:nvSpPr>
          <p:cNvPr id="1016" name="Shape 101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sz="2400">
                <a:solidFill>
                  <a:srgbClr val="000000"/>
                </a:solidFill>
              </a:rPr>
              <a:t>Príklad č. 2 - inovatívny analytický nástroj pre eshopy</a:t>
            </a:r>
          </a:p>
        </p:txBody>
      </p:sp>
      <p:sp>
        <p:nvSpPr>
          <p:cNvPr id="1017" name="Shape 1017"/>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a:solidFill>
                  <a:srgbClr val="000000"/>
                </a:solidFill>
              </a:rPr>
              <a:t>S čím začať?</a:t>
            </a:r>
          </a:p>
          <a:p>
            <a:pPr indent="-228600" lvl="0" marL="457200" rtl="0">
              <a:spcBef>
                <a:spcPts val="0"/>
              </a:spcBef>
              <a:buClr>
                <a:srgbClr val="000000"/>
              </a:buClr>
              <a:buAutoNum type="arabicPeriod"/>
            </a:pPr>
            <a:r>
              <a:rPr lang="en">
                <a:solidFill>
                  <a:srgbClr val="000000"/>
                </a:solidFill>
              </a:rPr>
              <a:t>Vybudujte základ pre fázu B - získavanie informácií</a:t>
            </a:r>
          </a:p>
          <a:p>
            <a:pPr indent="-228600" lvl="1" marL="914400" rtl="0">
              <a:spcBef>
                <a:spcPts val="0"/>
              </a:spcBef>
              <a:buClr>
                <a:srgbClr val="000000"/>
              </a:buClr>
              <a:buChar char="-"/>
            </a:pPr>
            <a:r>
              <a:rPr lang="en">
                <a:solidFill>
                  <a:srgbClr val="000000"/>
                </a:solidFill>
              </a:rPr>
              <a:t>Budovanie vlastného obsahu</a:t>
            </a:r>
          </a:p>
          <a:p>
            <a:pPr indent="-228600" lvl="0" marL="457200" rtl="0">
              <a:spcBef>
                <a:spcPts val="0"/>
              </a:spcBef>
              <a:buClr>
                <a:srgbClr val="000000"/>
              </a:buClr>
              <a:buAutoNum type="arabicPeriod"/>
            </a:pPr>
            <a:r>
              <a:rPr lang="en">
                <a:solidFill>
                  <a:srgbClr val="000000"/>
                </a:solidFill>
              </a:rPr>
              <a:t>Zamerajte sa na fázu A - zistenie problému</a:t>
            </a:r>
          </a:p>
          <a:p>
            <a:pPr indent="-228600" lvl="1" marL="914400" rtl="0">
              <a:spcBef>
                <a:spcPts val="0"/>
              </a:spcBef>
              <a:buClr>
                <a:srgbClr val="000000"/>
              </a:buClr>
              <a:buChar char="-"/>
            </a:pPr>
            <a:r>
              <a:rPr lang="en">
                <a:solidFill>
                  <a:srgbClr val="000000"/>
                </a:solidFill>
              </a:rPr>
              <a:t>Sociálne siete</a:t>
            </a:r>
          </a:p>
          <a:p>
            <a:pPr indent="-228600" lvl="1" marL="914400" rtl="0">
              <a:spcBef>
                <a:spcPts val="0"/>
              </a:spcBef>
              <a:buClr>
                <a:srgbClr val="000000"/>
              </a:buClr>
              <a:buChar char="-"/>
            </a:pPr>
            <a:r>
              <a:rPr lang="en">
                <a:solidFill>
                  <a:srgbClr val="000000"/>
                </a:solidFill>
              </a:rPr>
              <a:t>Cielený video marketing</a:t>
            </a:r>
          </a:p>
          <a:p>
            <a:pPr indent="-228600" lvl="1" marL="914400" rtl="0">
              <a:spcBef>
                <a:spcPts val="0"/>
              </a:spcBef>
              <a:buClr>
                <a:srgbClr val="000000"/>
              </a:buClr>
              <a:buChar char="-"/>
            </a:pPr>
            <a:r>
              <a:rPr lang="en">
                <a:solidFill>
                  <a:srgbClr val="000000"/>
                </a:solidFill>
              </a:rPr>
              <a:t>Cielená bannerová kampaň</a:t>
            </a:r>
          </a:p>
          <a:p>
            <a:pPr indent="-228600" lvl="0" marL="457200" rtl="0">
              <a:spcBef>
                <a:spcPts val="0"/>
              </a:spcBef>
              <a:buClr>
                <a:srgbClr val="000000"/>
              </a:buClr>
              <a:buAutoNum type="arabicPeriod"/>
            </a:pPr>
            <a:r>
              <a:rPr lang="en">
                <a:solidFill>
                  <a:srgbClr val="000000"/>
                </a:solidFill>
              </a:rPr>
              <a:t>Začnite pracovať so získanými kontaktmi</a:t>
            </a:r>
          </a:p>
          <a:p>
            <a:pPr indent="-228600" lvl="1" marL="914400" rtl="0">
              <a:spcBef>
                <a:spcPts val="0"/>
              </a:spcBef>
              <a:buClr>
                <a:srgbClr val="000000"/>
              </a:buClr>
              <a:buChar char="-"/>
            </a:pPr>
            <a:r>
              <a:rPr lang="en">
                <a:solidFill>
                  <a:srgbClr val="000000"/>
                </a:solidFill>
              </a:rPr>
              <a:t>Email marketing</a:t>
            </a:r>
          </a:p>
          <a:p>
            <a:pPr indent="-228600" lvl="1" marL="914400" rtl="0">
              <a:spcBef>
                <a:spcPts val="0"/>
              </a:spcBef>
              <a:buClr>
                <a:srgbClr val="000000"/>
              </a:buClr>
              <a:buChar char="-"/>
            </a:pPr>
            <a:r>
              <a:rPr lang="en">
                <a:solidFill>
                  <a:srgbClr val="000000"/>
                </a:solidFill>
              </a:rPr>
              <a:t>Bannerový remarketing</a:t>
            </a:r>
          </a:p>
        </p:txBody>
      </p:sp>
      <p:pic>
        <p:nvPicPr>
          <p:cNvPr id="1018" name="Shape 1018"/>
          <p:cNvPicPr preferRelativeResize="0"/>
          <p:nvPr/>
        </p:nvPicPr>
        <p:blipFill>
          <a:blip r:embed="rId3">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22" name="Shape 1022"/>
        <p:cNvGrpSpPr/>
        <p:nvPr/>
      </p:nvGrpSpPr>
      <p:grpSpPr>
        <a:xfrm>
          <a:off x="0" y="0"/>
          <a:ext cx="0" cy="0"/>
          <a:chOff x="0" y="0"/>
          <a:chExt cx="0" cy="0"/>
        </a:xfrm>
      </p:grpSpPr>
      <p:sp>
        <p:nvSpPr>
          <p:cNvPr id="1023" name="Shape 1023"/>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Príklad č. 3 - hypotekárne poradenstvo</a:t>
            </a:r>
          </a:p>
        </p:txBody>
      </p:sp>
      <p:sp>
        <p:nvSpPr>
          <p:cNvPr id="1024" name="Shape 1024"/>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buClr>
                <a:srgbClr val="FFFFFF"/>
              </a:buClr>
              <a:buChar char="-"/>
            </a:pPr>
            <a:r>
              <a:rPr lang="en">
                <a:solidFill>
                  <a:srgbClr val="FFFFFF"/>
                </a:solidFill>
              </a:rPr>
              <a:t>Produkt primárne v B2C sektore</a:t>
            </a:r>
          </a:p>
          <a:p>
            <a:pPr lvl="0" rtl="0">
              <a:spcBef>
                <a:spcPts val="0"/>
              </a:spcBef>
              <a:buNone/>
            </a:pPr>
            <a:r>
              <a:t/>
            </a:r>
            <a:endParaRPr>
              <a:solidFill>
                <a:srgbClr val="FFFFFF"/>
              </a:solidFill>
            </a:endParaRPr>
          </a:p>
          <a:p>
            <a:pPr indent="-228600" lvl="0" marL="457200" rtl="0">
              <a:spcBef>
                <a:spcPts val="0"/>
              </a:spcBef>
              <a:buClr>
                <a:srgbClr val="FFFFFF"/>
              </a:buClr>
              <a:buChar char="-"/>
            </a:pPr>
            <a:r>
              <a:rPr lang="en">
                <a:solidFill>
                  <a:srgbClr val="FFFFFF"/>
                </a:solidFill>
              </a:rPr>
              <a:t>Trhový segment existuje a je rozšírený, produkt je však komplexnejší, preto sa prioritne nachádza vo fáze B - získavanie informácií</a:t>
            </a:r>
          </a:p>
          <a:p>
            <a:pPr lvl="0" rtl="0">
              <a:spcBef>
                <a:spcPts val="0"/>
              </a:spcBef>
              <a:buNone/>
            </a:pPr>
            <a:r>
              <a:t/>
            </a:r>
            <a:endParaRPr>
              <a:solidFill>
                <a:srgbClr val="FFFFFF"/>
              </a:solidFill>
            </a:endParaRPr>
          </a:p>
          <a:p>
            <a:pPr indent="-228600" lvl="0" marL="457200" rtl="0">
              <a:spcBef>
                <a:spcPts val="0"/>
              </a:spcBef>
              <a:buClr>
                <a:srgbClr val="FFFFFF"/>
              </a:buClr>
              <a:buChar char="-"/>
            </a:pPr>
            <a:r>
              <a:rPr lang="en">
                <a:solidFill>
                  <a:srgbClr val="FFFFFF"/>
                </a:solidFill>
              </a:rPr>
              <a:t>Produkt nie je možné predávať online, nákupný proces je dlhší</a:t>
            </a:r>
          </a:p>
        </p:txBody>
      </p:sp>
      <p:pic>
        <p:nvPicPr>
          <p:cNvPr id="1025" name="Shape 1025"/>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1026" name="Shape 1026"/>
          <p:cNvPicPr preferRelativeResize="0"/>
          <p:nvPr/>
        </p:nvPicPr>
        <p:blipFill>
          <a:blip r:embed="rId4">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1030" name="Shape 1030"/>
        <p:cNvGrpSpPr/>
        <p:nvPr/>
      </p:nvGrpSpPr>
      <p:grpSpPr>
        <a:xfrm>
          <a:off x="0" y="0"/>
          <a:ext cx="0" cy="0"/>
          <a:chOff x="0" y="0"/>
          <a:chExt cx="0" cy="0"/>
        </a:xfrm>
      </p:grpSpPr>
      <p:sp>
        <p:nvSpPr>
          <p:cNvPr id="1031" name="Shape 1031"/>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Príklad č. 3 - hypotekárne poradenstvo</a:t>
            </a:r>
          </a:p>
        </p:txBody>
      </p:sp>
      <p:sp>
        <p:nvSpPr>
          <p:cNvPr id="1032" name="Shape 1032"/>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a:solidFill>
                  <a:srgbClr val="000000"/>
                </a:solidFill>
              </a:rPr>
              <a:t>S čím začať?</a:t>
            </a:r>
          </a:p>
          <a:p>
            <a:pPr indent="-228600" lvl="0" marL="457200" rtl="0">
              <a:spcBef>
                <a:spcPts val="0"/>
              </a:spcBef>
              <a:buClr>
                <a:srgbClr val="000000"/>
              </a:buClr>
              <a:buAutoNum type="romanUcPeriod"/>
            </a:pPr>
            <a:r>
              <a:rPr lang="en">
                <a:solidFill>
                  <a:srgbClr val="000000"/>
                </a:solidFill>
              </a:rPr>
              <a:t>Content marketing</a:t>
            </a:r>
          </a:p>
          <a:p>
            <a:pPr lvl="0" rtl="0">
              <a:spcBef>
                <a:spcPts val="0"/>
              </a:spcBef>
              <a:buNone/>
            </a:pPr>
            <a:r>
              <a:t/>
            </a:r>
            <a:endParaRPr>
              <a:solidFill>
                <a:srgbClr val="000000"/>
              </a:solidFill>
            </a:endParaRPr>
          </a:p>
          <a:p>
            <a:pPr indent="-228600" lvl="0" marL="457200" rtl="0">
              <a:spcBef>
                <a:spcPts val="0"/>
              </a:spcBef>
              <a:buClr>
                <a:srgbClr val="000000"/>
              </a:buClr>
              <a:buAutoNum type="romanUcPeriod"/>
            </a:pPr>
            <a:r>
              <a:rPr lang="en">
                <a:solidFill>
                  <a:srgbClr val="000000"/>
                </a:solidFill>
              </a:rPr>
              <a:t>Performance marketing</a:t>
            </a:r>
          </a:p>
          <a:p>
            <a:pPr lvl="0" rtl="0">
              <a:spcBef>
                <a:spcPts val="0"/>
              </a:spcBef>
              <a:buNone/>
            </a:pPr>
            <a:r>
              <a:t/>
            </a:r>
            <a:endParaRPr>
              <a:solidFill>
                <a:srgbClr val="000000"/>
              </a:solidFill>
            </a:endParaRPr>
          </a:p>
          <a:p>
            <a:pPr indent="-228600" lvl="0" marL="457200" rtl="0">
              <a:spcBef>
                <a:spcPts val="0"/>
              </a:spcBef>
              <a:buClr>
                <a:srgbClr val="000000"/>
              </a:buClr>
              <a:buAutoNum type="romanUcPeriod"/>
            </a:pPr>
            <a:r>
              <a:rPr lang="en">
                <a:solidFill>
                  <a:srgbClr val="000000"/>
                </a:solidFill>
              </a:rPr>
              <a:t>Brand building</a:t>
            </a:r>
          </a:p>
        </p:txBody>
      </p:sp>
      <p:pic>
        <p:nvPicPr>
          <p:cNvPr id="1033" name="Shape 1033"/>
          <p:cNvPicPr preferRelativeResize="0"/>
          <p:nvPr/>
        </p:nvPicPr>
        <p:blipFill>
          <a:blip r:embed="rId3">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1037" name="Shape 1037"/>
        <p:cNvGrpSpPr/>
        <p:nvPr/>
      </p:nvGrpSpPr>
      <p:grpSpPr>
        <a:xfrm>
          <a:off x="0" y="0"/>
          <a:ext cx="0" cy="0"/>
          <a:chOff x="0" y="0"/>
          <a:chExt cx="0" cy="0"/>
        </a:xfrm>
      </p:grpSpPr>
      <p:sp>
        <p:nvSpPr>
          <p:cNvPr id="1038" name="Shape 1038"/>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Príklad č. 3 - hypotekárne poradenstvo</a:t>
            </a:r>
          </a:p>
        </p:txBody>
      </p:sp>
      <p:sp>
        <p:nvSpPr>
          <p:cNvPr id="1039" name="Shape 1039"/>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a:solidFill>
                  <a:srgbClr val="000000"/>
                </a:solidFill>
              </a:rPr>
              <a:t>S čím začať?</a:t>
            </a:r>
          </a:p>
          <a:p>
            <a:pPr indent="-228600" lvl="0" marL="457200" rtl="0">
              <a:spcBef>
                <a:spcPts val="0"/>
              </a:spcBef>
              <a:buClr>
                <a:srgbClr val="000000"/>
              </a:buClr>
              <a:buAutoNum type="arabicPeriod"/>
            </a:pPr>
            <a:r>
              <a:rPr lang="en">
                <a:solidFill>
                  <a:srgbClr val="000000"/>
                </a:solidFill>
              </a:rPr>
              <a:t>Staňte sa odborníkom vo svojej oblasti</a:t>
            </a:r>
          </a:p>
          <a:p>
            <a:pPr indent="-228600" lvl="1" marL="914400" rtl="0">
              <a:spcBef>
                <a:spcPts val="0"/>
              </a:spcBef>
              <a:buClr>
                <a:srgbClr val="000000"/>
              </a:buClr>
              <a:buChar char="-"/>
            </a:pPr>
            <a:r>
              <a:rPr lang="en">
                <a:solidFill>
                  <a:srgbClr val="000000"/>
                </a:solidFill>
              </a:rPr>
              <a:t>Budovanie vlastného obsahu</a:t>
            </a:r>
          </a:p>
          <a:p>
            <a:pPr indent="-228600" lvl="1" marL="914400" rtl="0">
              <a:spcBef>
                <a:spcPts val="0"/>
              </a:spcBef>
              <a:buClr>
                <a:srgbClr val="000000"/>
              </a:buClr>
              <a:buChar char="-"/>
            </a:pPr>
            <a:r>
              <a:rPr lang="en">
                <a:solidFill>
                  <a:srgbClr val="000000"/>
                </a:solidFill>
              </a:rPr>
              <a:t>Sociálne siete</a:t>
            </a:r>
          </a:p>
          <a:p>
            <a:pPr indent="-228600" lvl="0" marL="457200" rtl="0">
              <a:spcBef>
                <a:spcPts val="0"/>
              </a:spcBef>
              <a:buClr>
                <a:srgbClr val="000000"/>
              </a:buClr>
              <a:buAutoNum type="arabicPeriod"/>
            </a:pPr>
            <a:r>
              <a:rPr lang="en">
                <a:solidFill>
                  <a:srgbClr val="000000"/>
                </a:solidFill>
              </a:rPr>
              <a:t>Ukrajujte z dopytu</a:t>
            </a:r>
          </a:p>
          <a:p>
            <a:pPr indent="-228600" lvl="1" marL="914400" rtl="0">
              <a:spcBef>
                <a:spcPts val="0"/>
              </a:spcBef>
              <a:buClr>
                <a:srgbClr val="000000"/>
              </a:buClr>
              <a:buChar char="-"/>
            </a:pPr>
            <a:r>
              <a:rPr lang="en">
                <a:solidFill>
                  <a:srgbClr val="000000"/>
                </a:solidFill>
              </a:rPr>
              <a:t>Cielený remarketing vo vyhľadávaní</a:t>
            </a:r>
          </a:p>
          <a:p>
            <a:pPr indent="-228600" lvl="1" marL="914400" rtl="0">
              <a:spcBef>
                <a:spcPts val="0"/>
              </a:spcBef>
              <a:buClr>
                <a:srgbClr val="000000"/>
              </a:buClr>
              <a:buChar char="-"/>
            </a:pPr>
            <a:r>
              <a:rPr lang="en">
                <a:solidFill>
                  <a:srgbClr val="000000"/>
                </a:solidFill>
              </a:rPr>
              <a:t>Bannerový remarketing</a:t>
            </a:r>
          </a:p>
          <a:p>
            <a:pPr indent="-228600" lvl="0" marL="457200" rtl="0">
              <a:spcBef>
                <a:spcPts val="0"/>
              </a:spcBef>
              <a:buClr>
                <a:srgbClr val="000000"/>
              </a:buClr>
              <a:buAutoNum type="arabicPeriod"/>
            </a:pPr>
            <a:r>
              <a:rPr lang="en">
                <a:solidFill>
                  <a:srgbClr val="000000"/>
                </a:solidFill>
              </a:rPr>
              <a:t>Budujte vlastnú návštevnosť</a:t>
            </a:r>
          </a:p>
          <a:p>
            <a:pPr indent="-228600" lvl="1" marL="914400" rtl="0">
              <a:spcBef>
                <a:spcPts val="0"/>
              </a:spcBef>
              <a:buClr>
                <a:srgbClr val="000000"/>
              </a:buClr>
              <a:buChar char="-"/>
            </a:pPr>
            <a:r>
              <a:rPr lang="en">
                <a:solidFill>
                  <a:srgbClr val="000000"/>
                </a:solidFill>
              </a:rPr>
              <a:t>PPC vo vyhľadávaní</a:t>
            </a:r>
          </a:p>
          <a:p>
            <a:pPr indent="-228600" lvl="1" marL="914400" rtl="0">
              <a:spcBef>
                <a:spcPts val="0"/>
              </a:spcBef>
              <a:buClr>
                <a:srgbClr val="000000"/>
              </a:buClr>
              <a:buChar char="-"/>
            </a:pPr>
            <a:r>
              <a:rPr lang="en">
                <a:solidFill>
                  <a:srgbClr val="000000"/>
                </a:solidFill>
              </a:rPr>
              <a:t>SEO - optimalizácia pre vyhľadávače</a:t>
            </a:r>
          </a:p>
          <a:p>
            <a:pPr indent="-228600" lvl="0" marL="457200" rtl="0">
              <a:spcBef>
                <a:spcPts val="0"/>
              </a:spcBef>
              <a:buClr>
                <a:srgbClr val="000000"/>
              </a:buClr>
              <a:buAutoNum type="arabicPeriod"/>
            </a:pPr>
            <a:r>
              <a:rPr lang="en">
                <a:solidFill>
                  <a:srgbClr val="000000"/>
                </a:solidFill>
              </a:rPr>
              <a:t>Postupne budujte svoju značku - najmä však cez content</a:t>
            </a:r>
          </a:p>
        </p:txBody>
      </p:sp>
      <p:pic>
        <p:nvPicPr>
          <p:cNvPr id="1040" name="Shape 1040"/>
          <p:cNvPicPr preferRelativeResize="0"/>
          <p:nvPr/>
        </p:nvPicPr>
        <p:blipFill>
          <a:blip r:embed="rId3">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44" name="Shape 1044"/>
        <p:cNvGrpSpPr/>
        <p:nvPr/>
      </p:nvGrpSpPr>
      <p:grpSpPr>
        <a:xfrm>
          <a:off x="0" y="0"/>
          <a:ext cx="0" cy="0"/>
          <a:chOff x="0" y="0"/>
          <a:chExt cx="0" cy="0"/>
        </a:xfrm>
      </p:grpSpPr>
      <p:sp>
        <p:nvSpPr>
          <p:cNvPr id="1045" name="Shape 1045"/>
          <p:cNvSpPr txBox="1"/>
          <p:nvPr>
            <p:ph type="title"/>
          </p:nvPr>
        </p:nvSpPr>
        <p:spPr>
          <a:xfrm>
            <a:off x="490250" y="450150"/>
            <a:ext cx="8012400" cy="4090800"/>
          </a:xfrm>
          <a:prstGeom prst="rect">
            <a:avLst/>
          </a:prstGeom>
        </p:spPr>
        <p:txBody>
          <a:bodyPr anchorCtr="0" anchor="ctr" bIns="91425" lIns="91425" rIns="91425" tIns="91425">
            <a:noAutofit/>
          </a:bodyPr>
          <a:lstStyle/>
          <a:p>
            <a:pPr lvl="0" rtl="0">
              <a:spcBef>
                <a:spcPts val="0"/>
              </a:spcBef>
              <a:buNone/>
            </a:pPr>
            <a:r>
              <a:rPr lang="en" sz="3600"/>
              <a:t>5. Ako komunikovať zadanie agentúre</a:t>
            </a:r>
          </a:p>
        </p:txBody>
      </p:sp>
      <p:pic>
        <p:nvPicPr>
          <p:cNvPr id="1046" name="Shape 1046"/>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1047" name="Shape 1047"/>
          <p:cNvPicPr preferRelativeResize="0"/>
          <p:nvPr/>
        </p:nvPicPr>
        <p:blipFill>
          <a:blip r:embed="rId4">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1051" name="Shape 1051"/>
        <p:cNvGrpSpPr/>
        <p:nvPr/>
      </p:nvGrpSpPr>
      <p:grpSpPr>
        <a:xfrm>
          <a:off x="0" y="0"/>
          <a:ext cx="0" cy="0"/>
          <a:chOff x="0" y="0"/>
          <a:chExt cx="0" cy="0"/>
        </a:xfrm>
      </p:grpSpPr>
      <p:sp>
        <p:nvSpPr>
          <p:cNvPr id="1052" name="Shape 105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sz="3600">
                <a:solidFill>
                  <a:srgbClr val="000000"/>
                </a:solidFill>
              </a:rPr>
              <a:t> Ako komunikovať zadanie agentúre</a:t>
            </a:r>
          </a:p>
        </p:txBody>
      </p:sp>
      <p:sp>
        <p:nvSpPr>
          <p:cNvPr id="1053" name="Shape 1053"/>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buClr>
                <a:srgbClr val="000000"/>
              </a:buClr>
            </a:pPr>
            <a:r>
              <a:rPr lang="en">
                <a:solidFill>
                  <a:srgbClr val="000000"/>
                </a:solidFill>
              </a:rPr>
              <a:t>Buďte konkrétni - určte cieľ, ktorý chcete dosiahnuť</a:t>
            </a:r>
          </a:p>
          <a:p>
            <a:pPr indent="-228600" lvl="1" marL="914400" rtl="0">
              <a:spcBef>
                <a:spcPts val="0"/>
              </a:spcBef>
              <a:buClr>
                <a:srgbClr val="000000"/>
              </a:buClr>
            </a:pPr>
            <a:r>
              <a:rPr lang="en">
                <a:solidFill>
                  <a:srgbClr val="000000"/>
                </a:solidFill>
              </a:rPr>
              <a:t>Napríklad:</a:t>
            </a:r>
          </a:p>
          <a:p>
            <a:pPr indent="-228600" lvl="2" marL="1371600" rtl="0">
              <a:spcBef>
                <a:spcPts val="0"/>
              </a:spcBef>
              <a:buClr>
                <a:srgbClr val="000000"/>
              </a:buClr>
            </a:pPr>
            <a:r>
              <a:rPr lang="en">
                <a:solidFill>
                  <a:srgbClr val="000000"/>
                </a:solidFill>
              </a:rPr>
              <a:t>Chcem dosiahnuť XY z predaja tohto produktu</a:t>
            </a:r>
          </a:p>
          <a:p>
            <a:pPr indent="-228600" lvl="2" marL="1371600" rtl="0">
              <a:spcBef>
                <a:spcPts val="0"/>
              </a:spcBef>
              <a:buClr>
                <a:srgbClr val="000000"/>
              </a:buClr>
            </a:pPr>
            <a:r>
              <a:rPr lang="en">
                <a:solidFill>
                  <a:srgbClr val="000000"/>
                </a:solidFill>
              </a:rPr>
              <a:t>Chcem aby ma zákazníci vnímali tak a tak</a:t>
            </a:r>
          </a:p>
          <a:p>
            <a:pPr indent="-228600" lvl="2" marL="1371600" rtl="0">
              <a:lnSpc>
                <a:spcPct val="200000"/>
              </a:lnSpc>
              <a:spcBef>
                <a:spcPts val="0"/>
              </a:spcBef>
              <a:buClr>
                <a:srgbClr val="000000"/>
              </a:buClr>
            </a:pPr>
            <a:r>
              <a:rPr lang="en">
                <a:solidFill>
                  <a:srgbClr val="000000"/>
                </a:solidFill>
              </a:rPr>
              <a:t>Chcem byť na X-tom mieste na trhu</a:t>
            </a:r>
          </a:p>
          <a:p>
            <a:pPr indent="-330200" lvl="0" marL="457200" rtl="0">
              <a:lnSpc>
                <a:spcPct val="150000"/>
              </a:lnSpc>
              <a:spcBef>
                <a:spcPts val="0"/>
              </a:spcBef>
              <a:buClr>
                <a:srgbClr val="000000"/>
              </a:buClr>
              <a:buSzPct val="100000"/>
            </a:pPr>
            <a:r>
              <a:rPr lang="en" sz="1600">
                <a:solidFill>
                  <a:srgbClr val="000000"/>
                </a:solidFill>
              </a:rPr>
              <a:t>Nehanbite sa za celkový rozpočet</a:t>
            </a:r>
          </a:p>
          <a:p>
            <a:pPr indent="-330200" lvl="0" marL="457200" rtl="0">
              <a:lnSpc>
                <a:spcPct val="150000"/>
              </a:lnSpc>
              <a:spcBef>
                <a:spcPts val="0"/>
              </a:spcBef>
              <a:buClr>
                <a:srgbClr val="000000"/>
              </a:buClr>
              <a:buSzPct val="100000"/>
            </a:pPr>
            <a:r>
              <a:rPr lang="en" sz="1600">
                <a:solidFill>
                  <a:srgbClr val="000000"/>
                </a:solidFill>
              </a:rPr>
              <a:t>Buďte otvorení - koľko si môžete dovoliť investovať na “jeden predaj”</a:t>
            </a:r>
          </a:p>
          <a:p>
            <a:pPr indent="-330200" lvl="0" marL="457200" rtl="0">
              <a:lnSpc>
                <a:spcPct val="150000"/>
              </a:lnSpc>
              <a:spcBef>
                <a:spcPts val="0"/>
              </a:spcBef>
              <a:buClr>
                <a:srgbClr val="000000"/>
              </a:buClr>
              <a:buSzPct val="100000"/>
            </a:pPr>
            <a:r>
              <a:rPr lang="en" sz="1600">
                <a:solidFill>
                  <a:srgbClr val="000000"/>
                </a:solidFill>
              </a:rPr>
              <a:t>Dôsledne vypĺňajte dotazníky - zamedzíte tak rozdielom v očakávaniach a realizácii</a:t>
            </a:r>
          </a:p>
          <a:p>
            <a:pPr indent="-330200" lvl="0" marL="457200" rtl="0">
              <a:lnSpc>
                <a:spcPct val="150000"/>
              </a:lnSpc>
              <a:spcBef>
                <a:spcPts val="0"/>
              </a:spcBef>
              <a:buClr>
                <a:srgbClr val="000000"/>
              </a:buClr>
              <a:buSzPct val="100000"/>
            </a:pPr>
            <a:r>
              <a:rPr lang="en" sz="1600">
                <a:solidFill>
                  <a:srgbClr val="000000"/>
                </a:solidFill>
              </a:rPr>
              <a:t>Aktívne komunikujte :)</a:t>
            </a:r>
          </a:p>
        </p:txBody>
      </p:sp>
      <p:pic>
        <p:nvPicPr>
          <p:cNvPr id="1054" name="Shape 1054"/>
          <p:cNvPicPr preferRelativeResize="0"/>
          <p:nvPr/>
        </p:nvPicPr>
        <p:blipFill>
          <a:blip r:embed="rId3">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1058" name="Shape 1058"/>
        <p:cNvGrpSpPr/>
        <p:nvPr/>
      </p:nvGrpSpPr>
      <p:grpSpPr>
        <a:xfrm>
          <a:off x="0" y="0"/>
          <a:ext cx="0" cy="0"/>
          <a:chOff x="0" y="0"/>
          <a:chExt cx="0" cy="0"/>
        </a:xfrm>
      </p:grpSpPr>
      <p:pic>
        <p:nvPicPr>
          <p:cNvPr id="1059" name="Shape 1059"/>
          <p:cNvPicPr preferRelativeResize="0"/>
          <p:nvPr/>
        </p:nvPicPr>
        <p:blipFill rotWithShape="1">
          <a:blip r:embed="rId3">
            <a:alphaModFix/>
          </a:blip>
          <a:srcRect b="13119" l="0" r="0" t="0"/>
          <a:stretch/>
        </p:blipFill>
        <p:spPr>
          <a:xfrm>
            <a:off x="0" y="0"/>
            <a:ext cx="9144000" cy="5143499"/>
          </a:xfrm>
          <a:prstGeom prst="rect">
            <a:avLst/>
          </a:prstGeom>
          <a:noFill/>
          <a:ln>
            <a:noFill/>
          </a:ln>
        </p:spPr>
      </p:pic>
      <p:pic>
        <p:nvPicPr>
          <p:cNvPr id="1060" name="Shape 1060"/>
          <p:cNvPicPr preferRelativeResize="0"/>
          <p:nvPr/>
        </p:nvPicPr>
        <p:blipFill>
          <a:blip r:embed="rId4">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64" name="Shape 1064"/>
        <p:cNvGrpSpPr/>
        <p:nvPr/>
      </p:nvGrpSpPr>
      <p:grpSpPr>
        <a:xfrm>
          <a:off x="0" y="0"/>
          <a:ext cx="0" cy="0"/>
          <a:chOff x="0" y="0"/>
          <a:chExt cx="0" cy="0"/>
        </a:xfrm>
      </p:grpSpPr>
      <p:sp>
        <p:nvSpPr>
          <p:cNvPr id="1065" name="Shape 1065"/>
          <p:cNvSpPr txBox="1"/>
          <p:nvPr>
            <p:ph type="title"/>
          </p:nvPr>
        </p:nvSpPr>
        <p:spPr>
          <a:xfrm>
            <a:off x="490250" y="450150"/>
            <a:ext cx="8012400" cy="4090800"/>
          </a:xfrm>
          <a:prstGeom prst="rect">
            <a:avLst/>
          </a:prstGeom>
        </p:spPr>
        <p:txBody>
          <a:bodyPr anchorCtr="0" anchor="ctr" bIns="91425" lIns="91425" rIns="91425" tIns="91425">
            <a:noAutofit/>
          </a:bodyPr>
          <a:lstStyle/>
          <a:p>
            <a:pPr lvl="0" rtl="0">
              <a:spcBef>
                <a:spcPts val="0"/>
              </a:spcBef>
              <a:buNone/>
            </a:pPr>
            <a:r>
              <a:rPr lang="en" sz="3600"/>
              <a:t>Ďakujem za pozornosť.</a:t>
            </a:r>
          </a:p>
        </p:txBody>
      </p:sp>
      <p:pic>
        <p:nvPicPr>
          <p:cNvPr id="1066" name="Shape 1066"/>
          <p:cNvPicPr preferRelativeResize="0"/>
          <p:nvPr/>
        </p:nvPicPr>
        <p:blipFill>
          <a:blip r:embed="rId3">
            <a:alphaModFix/>
          </a:blip>
          <a:stretch>
            <a:fillRect/>
          </a:stretch>
        </p:blipFill>
        <p:spPr>
          <a:xfrm>
            <a:off x="6323200" y="2692550"/>
            <a:ext cx="2715925" cy="2317600"/>
          </a:xfrm>
          <a:prstGeom prst="rect">
            <a:avLst/>
          </a:prstGeom>
          <a:noFill/>
          <a:ln>
            <a:noFill/>
          </a:ln>
        </p:spPr>
      </p:pic>
      <p:pic>
        <p:nvPicPr>
          <p:cNvPr id="1067" name="Shape 1067"/>
          <p:cNvPicPr preferRelativeResize="0"/>
          <p:nvPr/>
        </p:nvPicPr>
        <p:blipFill>
          <a:blip r:embed="rId4">
            <a:alphaModFix/>
          </a:blip>
          <a:stretch>
            <a:fillRect/>
          </a:stretch>
        </p:blipFill>
        <p:spPr>
          <a:xfrm>
            <a:off x="6258724" y="170251"/>
            <a:ext cx="2715926" cy="1374950"/>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71" name="Shape 1071"/>
        <p:cNvGrpSpPr/>
        <p:nvPr/>
      </p:nvGrpSpPr>
      <p:grpSpPr>
        <a:xfrm>
          <a:off x="0" y="0"/>
          <a:ext cx="0" cy="0"/>
          <a:chOff x="0" y="0"/>
          <a:chExt cx="0" cy="0"/>
        </a:xfrm>
      </p:grpSpPr>
      <p:sp>
        <p:nvSpPr>
          <p:cNvPr id="1072" name="Shape 107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sz="3000"/>
              <a:t>Optimalizácia konverzného pomeru</a:t>
            </a:r>
          </a:p>
        </p:txBody>
      </p:sp>
      <p:sp>
        <p:nvSpPr>
          <p:cNvPr id="1073" name="Shape 1073"/>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a:solidFill>
                  <a:srgbClr val="FFFFFF"/>
                </a:solidFill>
              </a:rPr>
              <a:t>Zaujímavé zdroje:</a:t>
            </a:r>
          </a:p>
          <a:p>
            <a:pPr lvl="0">
              <a:spcBef>
                <a:spcPts val="0"/>
              </a:spcBef>
              <a:buNone/>
            </a:pPr>
            <a:r>
              <a:t/>
            </a:r>
            <a:endParaRPr>
              <a:solidFill>
                <a:srgbClr val="FFFFFF"/>
              </a:solidFill>
            </a:endParaRPr>
          </a:p>
          <a:p>
            <a:pPr lvl="0">
              <a:spcBef>
                <a:spcPts val="0"/>
              </a:spcBef>
              <a:buNone/>
            </a:pPr>
            <a:r>
              <a:rPr lang="en" u="sng">
                <a:solidFill>
                  <a:schemeClr val="hlink"/>
                </a:solidFill>
                <a:hlinkClick r:id="rId3"/>
              </a:rPr>
              <a:t>https://conversionxl.com/blog/</a:t>
            </a:r>
          </a:p>
          <a:p>
            <a:pPr lvl="0">
              <a:spcBef>
                <a:spcPts val="0"/>
              </a:spcBef>
              <a:buNone/>
            </a:pPr>
            <a:r>
              <a:rPr lang="en" u="sng">
                <a:solidFill>
                  <a:schemeClr val="hlink"/>
                </a:solidFill>
                <a:hlinkClick r:id="rId4"/>
              </a:rPr>
              <a:t>https://blog.kissmetrics.com/</a:t>
            </a:r>
          </a:p>
          <a:p>
            <a:pPr lvl="0">
              <a:spcBef>
                <a:spcPts val="0"/>
              </a:spcBef>
              <a:buNone/>
            </a:pPr>
            <a:r>
              <a:rPr lang="en" u="sng">
                <a:solidFill>
                  <a:schemeClr val="hlink"/>
                </a:solidFill>
                <a:hlinkClick r:id="rId5"/>
              </a:rPr>
              <a:t>http://unbounce.com/blog/</a:t>
            </a:r>
          </a:p>
          <a:p>
            <a:pPr lvl="0">
              <a:spcBef>
                <a:spcPts val="0"/>
              </a:spcBef>
              <a:buNone/>
            </a:pPr>
            <a:r>
              <a:t/>
            </a:r>
            <a:endParaRPr sz="1400">
              <a:solidFill>
                <a:srgbClr val="000000"/>
              </a:solidFill>
            </a:endParaRPr>
          </a:p>
          <a:p>
            <a:pPr lvl="0">
              <a:spcBef>
                <a:spcPts val="0"/>
              </a:spcBef>
              <a:buNone/>
            </a:pPr>
            <a:r>
              <a:t/>
            </a:r>
            <a:endParaRPr sz="1400">
              <a:solidFill>
                <a:srgbClr val="000000"/>
              </a:solidFill>
            </a:endParaRPr>
          </a:p>
          <a:p>
            <a:pPr lvl="0" rtl="0">
              <a:spcBef>
                <a:spcPts val="0"/>
              </a:spcBef>
              <a:buNone/>
            </a:pPr>
            <a:r>
              <a:rPr lang="en" sz="1400">
                <a:solidFill>
                  <a:srgbClr val="000000"/>
                </a:solidFill>
              </a:rPr>
              <a:t>fsadadsahttps://conversionxl.com/sadasblog/</a:t>
            </a:r>
          </a:p>
        </p:txBody>
      </p:sp>
      <p:pic>
        <p:nvPicPr>
          <p:cNvPr id="1074" name="Shape 1074"/>
          <p:cNvPicPr preferRelativeResize="0"/>
          <p:nvPr/>
        </p:nvPicPr>
        <p:blipFill>
          <a:blip r:embed="rId6">
            <a:alphaModFix/>
          </a:blip>
          <a:stretch>
            <a:fillRect/>
          </a:stretch>
        </p:blipFill>
        <p:spPr>
          <a:xfrm>
            <a:off x="7949900" y="4080674"/>
            <a:ext cx="1089225" cy="929474"/>
          </a:xfrm>
          <a:prstGeom prst="rect">
            <a:avLst/>
          </a:prstGeom>
          <a:noFill/>
          <a:ln>
            <a:noFill/>
          </a:ln>
        </p:spPr>
      </p:pic>
      <p:pic>
        <p:nvPicPr>
          <p:cNvPr id="1075" name="Shape 1075"/>
          <p:cNvPicPr preferRelativeResize="0"/>
          <p:nvPr/>
        </p:nvPicPr>
        <p:blipFill>
          <a:blip r:embed="rId7">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140" name="Shape 140"/>
        <p:cNvGrpSpPr/>
        <p:nvPr/>
      </p:nvGrpSpPr>
      <p:grpSpPr>
        <a:xfrm>
          <a:off x="0" y="0"/>
          <a:ext cx="0" cy="0"/>
          <a:chOff x="0" y="0"/>
          <a:chExt cx="0" cy="0"/>
        </a:xfrm>
      </p:grpSpPr>
      <p:pic>
        <p:nvPicPr>
          <p:cNvPr id="141" name="Shape 141"/>
          <p:cNvPicPr preferRelativeResize="0"/>
          <p:nvPr/>
        </p:nvPicPr>
        <p:blipFill>
          <a:blip r:embed="rId3">
            <a:alphaModFix/>
          </a:blip>
          <a:stretch>
            <a:fillRect/>
          </a:stretch>
        </p:blipFill>
        <p:spPr>
          <a:xfrm>
            <a:off x="761532" y="0"/>
            <a:ext cx="7731016" cy="5143500"/>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79" name="Shape 1079"/>
        <p:cNvGrpSpPr/>
        <p:nvPr/>
      </p:nvGrpSpPr>
      <p:grpSpPr>
        <a:xfrm>
          <a:off x="0" y="0"/>
          <a:ext cx="0" cy="0"/>
          <a:chOff x="0" y="0"/>
          <a:chExt cx="0" cy="0"/>
        </a:xfrm>
      </p:grpSpPr>
      <p:sp>
        <p:nvSpPr>
          <p:cNvPr id="1080" name="Shape 1080"/>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solidFill>
                  <a:srgbClr val="FFFFFF"/>
                </a:solidFill>
              </a:rPr>
              <a:t>Optimalizácia pre vyhľadávače (SEO)</a:t>
            </a:r>
          </a:p>
        </p:txBody>
      </p:sp>
      <p:sp>
        <p:nvSpPr>
          <p:cNvPr id="1081" name="Shape 1081"/>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rPr lang="en">
                <a:solidFill>
                  <a:srgbClr val="FFFFFF"/>
                </a:solidFill>
              </a:rPr>
              <a:t>Zaujímavé zdroje:</a:t>
            </a:r>
          </a:p>
          <a:p>
            <a:pPr lvl="0">
              <a:spcBef>
                <a:spcPts val="0"/>
              </a:spcBef>
              <a:buNone/>
            </a:pPr>
            <a:r>
              <a:rPr lang="en" u="sng">
                <a:solidFill>
                  <a:schemeClr val="hlink"/>
                </a:solidFill>
                <a:hlinkClick r:id="rId3"/>
              </a:rPr>
              <a:t>https://moz.com/beginners-guide-to-seo</a:t>
            </a:r>
            <a:r>
              <a:rPr lang="en">
                <a:solidFill>
                  <a:srgbClr val="ADADAD"/>
                </a:solidFill>
              </a:rPr>
              <a:t> </a:t>
            </a:r>
          </a:p>
          <a:p>
            <a:pPr lvl="0">
              <a:spcBef>
                <a:spcPts val="0"/>
              </a:spcBef>
              <a:buNone/>
            </a:pPr>
            <a:r>
              <a:rPr lang="en" u="sng">
                <a:solidFill>
                  <a:schemeClr val="hlink"/>
                </a:solidFill>
                <a:hlinkClick r:id="rId4"/>
              </a:rPr>
              <a:t>https://moz.com/blog</a:t>
            </a:r>
            <a:r>
              <a:rPr lang="en">
                <a:solidFill>
                  <a:srgbClr val="ADADAD"/>
                </a:solidFill>
              </a:rPr>
              <a:t> </a:t>
            </a:r>
          </a:p>
          <a:p>
            <a:pPr lvl="0">
              <a:spcBef>
                <a:spcPts val="0"/>
              </a:spcBef>
              <a:buNone/>
            </a:pPr>
            <a:r>
              <a:rPr lang="en" u="sng">
                <a:solidFill>
                  <a:schemeClr val="hlink"/>
                </a:solidFill>
                <a:hlinkClick r:id="rId5"/>
              </a:rPr>
              <a:t>https://searchenginewatch.com/</a:t>
            </a:r>
            <a:r>
              <a:rPr lang="en">
                <a:solidFill>
                  <a:srgbClr val="ADADAD"/>
                </a:solidFill>
              </a:rPr>
              <a:t> </a:t>
            </a:r>
          </a:p>
          <a:p>
            <a:pPr lvl="0">
              <a:spcBef>
                <a:spcPts val="0"/>
              </a:spcBef>
              <a:buNone/>
            </a:pPr>
            <a:r>
              <a:rPr lang="en" u="sng">
                <a:solidFill>
                  <a:schemeClr val="hlink"/>
                </a:solidFill>
                <a:hlinkClick r:id="rId6"/>
              </a:rPr>
              <a:t>http://searchengineland.com/</a:t>
            </a:r>
            <a:r>
              <a:rPr lang="en">
                <a:solidFill>
                  <a:srgbClr val="ADADAD"/>
                </a:solidFill>
              </a:rPr>
              <a:t> </a:t>
            </a:r>
          </a:p>
        </p:txBody>
      </p:sp>
      <p:pic>
        <p:nvPicPr>
          <p:cNvPr id="1082" name="Shape 1082"/>
          <p:cNvPicPr preferRelativeResize="0"/>
          <p:nvPr/>
        </p:nvPicPr>
        <p:blipFill>
          <a:blip r:embed="rId7">
            <a:alphaModFix/>
          </a:blip>
          <a:stretch>
            <a:fillRect/>
          </a:stretch>
        </p:blipFill>
        <p:spPr>
          <a:xfrm>
            <a:off x="7949900" y="4080674"/>
            <a:ext cx="1089225" cy="929474"/>
          </a:xfrm>
          <a:prstGeom prst="rect">
            <a:avLst/>
          </a:prstGeom>
          <a:noFill/>
          <a:ln>
            <a:noFill/>
          </a:ln>
        </p:spPr>
      </p:pic>
      <p:pic>
        <p:nvPicPr>
          <p:cNvPr id="1083" name="Shape 1083"/>
          <p:cNvPicPr preferRelativeResize="0"/>
          <p:nvPr/>
        </p:nvPicPr>
        <p:blipFill>
          <a:blip r:embed="rId8">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87" name="Shape 1087"/>
        <p:cNvGrpSpPr/>
        <p:nvPr/>
      </p:nvGrpSpPr>
      <p:grpSpPr>
        <a:xfrm>
          <a:off x="0" y="0"/>
          <a:ext cx="0" cy="0"/>
          <a:chOff x="0" y="0"/>
          <a:chExt cx="0" cy="0"/>
        </a:xfrm>
      </p:grpSpPr>
      <p:sp>
        <p:nvSpPr>
          <p:cNvPr id="1088" name="Shape 1088"/>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sz="3000"/>
              <a:t>Pay-per-click</a:t>
            </a:r>
          </a:p>
        </p:txBody>
      </p:sp>
      <p:sp>
        <p:nvSpPr>
          <p:cNvPr id="1089" name="Shape 1089"/>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a:solidFill>
                  <a:srgbClr val="FFFFFF"/>
                </a:solidFill>
              </a:rPr>
              <a:t>Zaujímavé zdroje:</a:t>
            </a:r>
          </a:p>
          <a:p>
            <a:pPr lvl="0">
              <a:spcBef>
                <a:spcPts val="0"/>
              </a:spcBef>
              <a:buNone/>
            </a:pPr>
            <a:r>
              <a:rPr lang="en" u="sng">
                <a:solidFill>
                  <a:schemeClr val="hlink"/>
                </a:solidFill>
                <a:hlinkClick r:id="rId3"/>
              </a:rPr>
              <a:t>https://support.google.com/partners/topic/3204437</a:t>
            </a:r>
            <a:r>
              <a:rPr lang="en">
                <a:solidFill>
                  <a:srgbClr val="FFFFFF"/>
                </a:solidFill>
              </a:rPr>
              <a:t> </a:t>
            </a:r>
          </a:p>
          <a:p>
            <a:pPr lvl="0">
              <a:spcBef>
                <a:spcPts val="0"/>
              </a:spcBef>
              <a:buNone/>
            </a:pPr>
            <a:r>
              <a:rPr lang="en" u="sng">
                <a:solidFill>
                  <a:schemeClr val="hlink"/>
                </a:solidFill>
                <a:hlinkClick r:id="rId4"/>
              </a:rPr>
              <a:t>https://adwords.googleblog.com/</a:t>
            </a:r>
          </a:p>
          <a:p>
            <a:pPr lvl="0">
              <a:spcBef>
                <a:spcPts val="0"/>
              </a:spcBef>
              <a:buNone/>
            </a:pPr>
            <a:r>
              <a:rPr lang="en" u="sng">
                <a:solidFill>
                  <a:schemeClr val="hlink"/>
                </a:solidFill>
                <a:hlinkClick r:id="rId5"/>
              </a:rPr>
              <a:t>http://searchengineland.com/</a:t>
            </a:r>
          </a:p>
          <a:p>
            <a:pPr lvl="0">
              <a:spcBef>
                <a:spcPts val="0"/>
              </a:spcBef>
              <a:buNone/>
            </a:pPr>
            <a:r>
              <a:rPr lang="en" u="sng">
                <a:solidFill>
                  <a:schemeClr val="hlink"/>
                </a:solidFill>
                <a:hlinkClick r:id="rId6"/>
              </a:rPr>
              <a:t>https://searchenginewatch.com/</a:t>
            </a:r>
          </a:p>
          <a:p>
            <a:pPr lvl="0" rtl="0">
              <a:spcBef>
                <a:spcPts val="0"/>
              </a:spcBef>
              <a:buNone/>
            </a:pPr>
            <a:r>
              <a:t/>
            </a:r>
            <a:endParaRPr sz="1400">
              <a:solidFill>
                <a:srgbClr val="000000"/>
              </a:solidFill>
            </a:endParaRPr>
          </a:p>
        </p:txBody>
      </p:sp>
      <p:pic>
        <p:nvPicPr>
          <p:cNvPr id="1090" name="Shape 1090"/>
          <p:cNvPicPr preferRelativeResize="0"/>
          <p:nvPr/>
        </p:nvPicPr>
        <p:blipFill>
          <a:blip r:embed="rId7">
            <a:alphaModFix/>
          </a:blip>
          <a:stretch>
            <a:fillRect/>
          </a:stretch>
        </p:blipFill>
        <p:spPr>
          <a:xfrm>
            <a:off x="7949900" y="4080674"/>
            <a:ext cx="1089225" cy="929474"/>
          </a:xfrm>
          <a:prstGeom prst="rect">
            <a:avLst/>
          </a:prstGeom>
          <a:noFill/>
          <a:ln>
            <a:noFill/>
          </a:ln>
        </p:spPr>
      </p:pic>
      <p:pic>
        <p:nvPicPr>
          <p:cNvPr id="1091" name="Shape 1091"/>
          <p:cNvPicPr preferRelativeResize="0"/>
          <p:nvPr/>
        </p:nvPicPr>
        <p:blipFill>
          <a:blip r:embed="rId8">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95" name="Shape 1095"/>
        <p:cNvGrpSpPr/>
        <p:nvPr/>
      </p:nvGrpSpPr>
      <p:grpSpPr>
        <a:xfrm>
          <a:off x="0" y="0"/>
          <a:ext cx="0" cy="0"/>
          <a:chOff x="0" y="0"/>
          <a:chExt cx="0" cy="0"/>
        </a:xfrm>
      </p:grpSpPr>
      <p:sp>
        <p:nvSpPr>
          <p:cNvPr id="1096" name="Shape 109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sz="3000"/>
              <a:t>Tvorba obsahu a sociálne siete</a:t>
            </a:r>
          </a:p>
        </p:txBody>
      </p:sp>
      <p:sp>
        <p:nvSpPr>
          <p:cNvPr id="1097" name="Shape 1097"/>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a:solidFill>
                  <a:srgbClr val="FFFFFF"/>
                </a:solidFill>
              </a:rPr>
              <a:t>Zaujímavé zdroje:</a:t>
            </a:r>
          </a:p>
          <a:p>
            <a:pPr lvl="0">
              <a:spcBef>
                <a:spcPts val="0"/>
              </a:spcBef>
              <a:buNone/>
            </a:pPr>
            <a:r>
              <a:rPr lang="en" u="sng">
                <a:solidFill>
                  <a:schemeClr val="hlink"/>
                </a:solidFill>
                <a:hlinkClick r:id="rId3"/>
              </a:rPr>
              <a:t>https://blog.hubspot.com/</a:t>
            </a:r>
            <a:r>
              <a:rPr lang="en">
                <a:solidFill>
                  <a:srgbClr val="FFFFFF"/>
                </a:solidFill>
              </a:rPr>
              <a:t> </a:t>
            </a:r>
          </a:p>
          <a:p>
            <a:pPr lvl="0">
              <a:spcBef>
                <a:spcPts val="0"/>
              </a:spcBef>
              <a:buNone/>
            </a:pPr>
            <a:r>
              <a:rPr lang="en" u="sng">
                <a:solidFill>
                  <a:schemeClr val="hlink"/>
                </a:solidFill>
                <a:hlinkClick r:id="rId4"/>
              </a:rPr>
              <a:t>http://www.copyblogger.com/</a:t>
            </a:r>
            <a:r>
              <a:rPr lang="en">
                <a:solidFill>
                  <a:srgbClr val="FFFFFF"/>
                </a:solidFill>
              </a:rPr>
              <a:t> </a:t>
            </a:r>
          </a:p>
          <a:p>
            <a:pPr lvl="0">
              <a:spcBef>
                <a:spcPts val="0"/>
              </a:spcBef>
              <a:buNone/>
            </a:pPr>
            <a:r>
              <a:rPr lang="en" u="sng">
                <a:solidFill>
                  <a:schemeClr val="hlink"/>
                </a:solidFill>
                <a:hlinkClick r:id="rId5"/>
              </a:rPr>
              <a:t>http://www.socialmediaexaminer.com/</a:t>
            </a:r>
            <a:r>
              <a:rPr lang="en">
                <a:solidFill>
                  <a:srgbClr val="FFFFFF"/>
                </a:solidFill>
              </a:rPr>
              <a:t> </a:t>
            </a:r>
          </a:p>
          <a:p>
            <a:pPr lvl="0" rtl="0">
              <a:spcBef>
                <a:spcPts val="0"/>
              </a:spcBef>
              <a:buNone/>
            </a:pPr>
            <a:r>
              <a:rPr lang="en" u="sng">
                <a:solidFill>
                  <a:schemeClr val="hlink"/>
                </a:solidFill>
                <a:hlinkClick r:id="rId6"/>
              </a:rPr>
              <a:t>https://econsultancy.com/blog/</a:t>
            </a:r>
            <a:r>
              <a:rPr lang="en">
                <a:solidFill>
                  <a:srgbClr val="FFFFFF"/>
                </a:solidFill>
              </a:rPr>
              <a:t> </a:t>
            </a:r>
          </a:p>
        </p:txBody>
      </p:sp>
      <p:pic>
        <p:nvPicPr>
          <p:cNvPr id="1098" name="Shape 1098"/>
          <p:cNvPicPr preferRelativeResize="0"/>
          <p:nvPr/>
        </p:nvPicPr>
        <p:blipFill>
          <a:blip r:embed="rId7">
            <a:alphaModFix/>
          </a:blip>
          <a:stretch>
            <a:fillRect/>
          </a:stretch>
        </p:blipFill>
        <p:spPr>
          <a:xfrm>
            <a:off x="7949900" y="4080674"/>
            <a:ext cx="1089225" cy="929474"/>
          </a:xfrm>
          <a:prstGeom prst="rect">
            <a:avLst/>
          </a:prstGeom>
          <a:noFill/>
          <a:ln>
            <a:noFill/>
          </a:ln>
        </p:spPr>
      </p:pic>
      <p:pic>
        <p:nvPicPr>
          <p:cNvPr id="1099" name="Shape 1099"/>
          <p:cNvPicPr preferRelativeResize="0"/>
          <p:nvPr/>
        </p:nvPicPr>
        <p:blipFill>
          <a:blip r:embed="rId8">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5" name="Shape 145"/>
        <p:cNvGrpSpPr/>
        <p:nvPr/>
      </p:nvGrpSpPr>
      <p:grpSpPr>
        <a:xfrm>
          <a:off x="0" y="0"/>
          <a:ext cx="0" cy="0"/>
          <a:chOff x="0" y="0"/>
          <a:chExt cx="0" cy="0"/>
        </a:xfrm>
      </p:grpSpPr>
      <p:sp>
        <p:nvSpPr>
          <p:cNvPr id="146" name="Shape 146"/>
          <p:cNvSpPr txBox="1"/>
          <p:nvPr>
            <p:ph type="title"/>
          </p:nvPr>
        </p:nvSpPr>
        <p:spPr>
          <a:xfrm>
            <a:off x="311700" y="1106125"/>
            <a:ext cx="8520600" cy="1963500"/>
          </a:xfrm>
          <a:prstGeom prst="rect">
            <a:avLst/>
          </a:prstGeom>
        </p:spPr>
        <p:txBody>
          <a:bodyPr anchorCtr="0" anchor="b" bIns="91425" lIns="91425" rIns="91425" tIns="91425">
            <a:noAutofit/>
          </a:bodyPr>
          <a:lstStyle/>
          <a:p>
            <a:pPr lvl="0">
              <a:spcBef>
                <a:spcPts val="0"/>
              </a:spcBef>
              <a:buNone/>
            </a:pPr>
            <a:r>
              <a:rPr lang="en"/>
              <a:t>3 s.</a:t>
            </a:r>
          </a:p>
        </p:txBody>
      </p:sp>
      <p:sp>
        <p:nvSpPr>
          <p:cNvPr id="147" name="Shape 147"/>
          <p:cNvSpPr txBox="1"/>
          <p:nvPr>
            <p:ph idx="1" type="body"/>
          </p:nvPr>
        </p:nvSpPr>
        <p:spPr>
          <a:xfrm>
            <a:off x="311700" y="3152225"/>
            <a:ext cx="8520600" cy="1300800"/>
          </a:xfrm>
          <a:prstGeom prst="rect">
            <a:avLst/>
          </a:prstGeom>
        </p:spPr>
        <p:txBody>
          <a:bodyPr anchorCtr="0" anchor="t" bIns="91425" lIns="91425" rIns="91425" tIns="91425">
            <a:noAutofit/>
          </a:bodyPr>
          <a:lstStyle/>
          <a:p>
            <a:pPr lvl="0">
              <a:spcBef>
                <a:spcPts val="0"/>
              </a:spcBef>
              <a:buNone/>
            </a:pPr>
            <a:r>
              <a:rPr lang="en">
                <a:solidFill>
                  <a:srgbClr val="FFFFFF"/>
                </a:solidFill>
              </a:rPr>
              <a:t>Je čas, za ktorý ak sa nenačíta webstránka, 40% návštevníkov odchádza</a:t>
            </a:r>
          </a:p>
        </p:txBody>
      </p:sp>
      <p:pic>
        <p:nvPicPr>
          <p:cNvPr id="148" name="Shape 148"/>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149" name="Shape 149"/>
          <p:cNvPicPr preferRelativeResize="0"/>
          <p:nvPr/>
        </p:nvPicPr>
        <p:blipFill>
          <a:blip r:embed="rId4">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153" name="Shape 153"/>
        <p:cNvGrpSpPr/>
        <p:nvPr/>
      </p:nvGrpSpPr>
      <p:grpSpPr>
        <a:xfrm>
          <a:off x="0" y="0"/>
          <a:ext cx="0" cy="0"/>
          <a:chOff x="0" y="0"/>
          <a:chExt cx="0" cy="0"/>
        </a:xfrm>
      </p:grpSpPr>
      <p:sp>
        <p:nvSpPr>
          <p:cNvPr id="154" name="Shape 154"/>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sz="2800">
              <a:solidFill>
                <a:srgbClr val="000000"/>
              </a:solidFill>
            </a:endParaRPr>
          </a:p>
          <a:p>
            <a:pPr lvl="0" rtl="0">
              <a:spcBef>
                <a:spcPts val="0"/>
              </a:spcBef>
              <a:buNone/>
            </a:pPr>
            <a:r>
              <a:t/>
            </a:r>
            <a:endParaRPr sz="2800">
              <a:solidFill>
                <a:srgbClr val="000000"/>
              </a:solidFill>
            </a:endParaRPr>
          </a:p>
          <a:p>
            <a:pPr indent="-406400" lvl="0" marL="457200" rtl="0">
              <a:spcBef>
                <a:spcPts val="0"/>
              </a:spcBef>
              <a:buClr>
                <a:srgbClr val="000000"/>
              </a:buClr>
              <a:buSzPct val="100000"/>
            </a:pPr>
            <a:r>
              <a:rPr lang="en" sz="2800">
                <a:solidFill>
                  <a:srgbClr val="000000"/>
                </a:solidFill>
              </a:rPr>
              <a:t>Predvídateľná - nevystrašte vašich návštevníkov</a:t>
            </a:r>
          </a:p>
        </p:txBody>
      </p:sp>
      <p:sp>
        <p:nvSpPr>
          <p:cNvPr id="155" name="Shape 155"/>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Aká by mala byť webstránka?</a:t>
            </a:r>
          </a:p>
        </p:txBody>
      </p:sp>
      <p:pic>
        <p:nvPicPr>
          <p:cNvPr id="156" name="Shape 156"/>
          <p:cNvPicPr preferRelativeResize="0"/>
          <p:nvPr/>
        </p:nvPicPr>
        <p:blipFill>
          <a:blip r:embed="rId3">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0" name="Shape 160"/>
        <p:cNvGrpSpPr/>
        <p:nvPr/>
      </p:nvGrpSpPr>
      <p:grpSpPr>
        <a:xfrm>
          <a:off x="0" y="0"/>
          <a:ext cx="0" cy="0"/>
          <a:chOff x="0" y="0"/>
          <a:chExt cx="0" cy="0"/>
        </a:xfrm>
      </p:grpSpPr>
      <p:sp>
        <p:nvSpPr>
          <p:cNvPr id="161" name="Shape 161"/>
          <p:cNvSpPr txBox="1"/>
          <p:nvPr>
            <p:ph type="title"/>
          </p:nvPr>
        </p:nvSpPr>
        <p:spPr>
          <a:xfrm>
            <a:off x="311700" y="1106125"/>
            <a:ext cx="8520600" cy="1963500"/>
          </a:xfrm>
          <a:prstGeom prst="rect">
            <a:avLst/>
          </a:prstGeom>
        </p:spPr>
        <p:txBody>
          <a:bodyPr anchorCtr="0" anchor="b" bIns="91425" lIns="91425" rIns="91425" tIns="91425">
            <a:noAutofit/>
          </a:bodyPr>
          <a:lstStyle/>
          <a:p>
            <a:pPr lvl="0" rtl="0">
              <a:spcBef>
                <a:spcPts val="0"/>
              </a:spcBef>
              <a:buNone/>
            </a:pPr>
            <a:r>
              <a:rPr lang="en"/>
              <a:t>4 z 5</a:t>
            </a:r>
          </a:p>
        </p:txBody>
      </p:sp>
      <p:sp>
        <p:nvSpPr>
          <p:cNvPr id="162" name="Shape 162"/>
          <p:cNvSpPr txBox="1"/>
          <p:nvPr>
            <p:ph idx="1" type="body"/>
          </p:nvPr>
        </p:nvSpPr>
        <p:spPr>
          <a:xfrm>
            <a:off x="311700" y="3152225"/>
            <a:ext cx="8520600" cy="1300800"/>
          </a:xfrm>
          <a:prstGeom prst="rect">
            <a:avLst/>
          </a:prstGeom>
        </p:spPr>
        <p:txBody>
          <a:bodyPr anchorCtr="0" anchor="t" bIns="91425" lIns="91425" rIns="91425" tIns="91425">
            <a:noAutofit/>
          </a:bodyPr>
          <a:lstStyle/>
          <a:p>
            <a:pPr lvl="0" rtl="0">
              <a:spcBef>
                <a:spcPts val="0"/>
              </a:spcBef>
              <a:buNone/>
            </a:pPr>
            <a:r>
              <a:rPr lang="en">
                <a:solidFill>
                  <a:srgbClr val="FFFFFF"/>
                </a:solidFill>
              </a:rPr>
              <a:t>ľudí z webstránky odchádza pre vyskakovacie okno</a:t>
            </a:r>
          </a:p>
        </p:txBody>
      </p:sp>
      <p:pic>
        <p:nvPicPr>
          <p:cNvPr id="163" name="Shape 163"/>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164" name="Shape 164"/>
          <p:cNvPicPr preferRelativeResize="0"/>
          <p:nvPr/>
        </p:nvPicPr>
        <p:blipFill>
          <a:blip r:embed="rId4">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168" name="Shape 168"/>
        <p:cNvGrpSpPr/>
        <p:nvPr/>
      </p:nvGrpSpPr>
      <p:grpSpPr>
        <a:xfrm>
          <a:off x="0" y="0"/>
          <a:ext cx="0" cy="0"/>
          <a:chOff x="0" y="0"/>
          <a:chExt cx="0" cy="0"/>
        </a:xfrm>
      </p:grpSpPr>
      <p:sp>
        <p:nvSpPr>
          <p:cNvPr id="169" name="Shape 169"/>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sz="2800">
              <a:solidFill>
                <a:srgbClr val="000000"/>
              </a:solidFill>
            </a:endParaRPr>
          </a:p>
          <a:p>
            <a:pPr lvl="0" rtl="0">
              <a:spcBef>
                <a:spcPts val="0"/>
              </a:spcBef>
              <a:buNone/>
            </a:pPr>
            <a:r>
              <a:t/>
            </a:r>
            <a:endParaRPr sz="2800">
              <a:solidFill>
                <a:srgbClr val="000000"/>
              </a:solidFill>
            </a:endParaRPr>
          </a:p>
          <a:p>
            <a:pPr indent="-419100" lvl="0" marL="457200" rtl="0">
              <a:spcBef>
                <a:spcPts val="0"/>
              </a:spcBef>
              <a:buClr>
                <a:srgbClr val="000000"/>
              </a:buClr>
              <a:buSzPct val="100000"/>
            </a:pPr>
            <a:r>
              <a:rPr lang="en" sz="3000">
                <a:solidFill>
                  <a:srgbClr val="000000"/>
                </a:solidFill>
              </a:rPr>
              <a:t>Intuitívna - nenúťte návštevníkov rozmýšlať</a:t>
            </a:r>
          </a:p>
        </p:txBody>
      </p:sp>
      <p:sp>
        <p:nvSpPr>
          <p:cNvPr id="170" name="Shape 17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Aká by mala byť webstránka?</a:t>
            </a:r>
          </a:p>
        </p:txBody>
      </p:sp>
      <p:pic>
        <p:nvPicPr>
          <p:cNvPr id="171" name="Shape 171"/>
          <p:cNvPicPr preferRelativeResize="0"/>
          <p:nvPr/>
        </p:nvPicPr>
        <p:blipFill>
          <a:blip r:embed="rId3">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175" name="Shape 175"/>
        <p:cNvGrpSpPr/>
        <p:nvPr/>
      </p:nvGrpSpPr>
      <p:grpSpPr>
        <a:xfrm>
          <a:off x="0" y="0"/>
          <a:ext cx="0" cy="0"/>
          <a:chOff x="0" y="0"/>
          <a:chExt cx="0" cy="0"/>
        </a:xfrm>
      </p:grpSpPr>
      <p:pic>
        <p:nvPicPr>
          <p:cNvPr id="176" name="Shape 176"/>
          <p:cNvPicPr preferRelativeResize="0"/>
          <p:nvPr/>
        </p:nvPicPr>
        <p:blipFill rotWithShape="1">
          <a:blip r:embed="rId3">
            <a:alphaModFix/>
          </a:blip>
          <a:srcRect b="18113" l="0" r="0" t="0"/>
          <a:stretch/>
        </p:blipFill>
        <p:spPr>
          <a:xfrm>
            <a:off x="838200" y="0"/>
            <a:ext cx="7477547" cy="5143499"/>
          </a:xfrm>
          <a:prstGeom prst="rect">
            <a:avLst/>
          </a:prstGeom>
          <a:noFill/>
          <a:ln>
            <a:noFill/>
          </a:ln>
        </p:spPr>
      </p:pic>
      <p:pic>
        <p:nvPicPr>
          <p:cNvPr id="177" name="Shape 177"/>
          <p:cNvPicPr preferRelativeResize="0"/>
          <p:nvPr/>
        </p:nvPicPr>
        <p:blipFill>
          <a:blip r:embed="rId4">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60" name="Shape 60"/>
        <p:cNvGrpSpPr/>
        <p:nvPr/>
      </p:nvGrpSpPr>
      <p:grpSpPr>
        <a:xfrm>
          <a:off x="0" y="0"/>
          <a:ext cx="0" cy="0"/>
          <a:chOff x="0" y="0"/>
          <a:chExt cx="0" cy="0"/>
        </a:xfrm>
      </p:grpSpPr>
      <p:sp>
        <p:nvSpPr>
          <p:cNvPr id="61" name="Shape 61"/>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solidFill>
                  <a:srgbClr val="000000"/>
                </a:solidFill>
              </a:rPr>
              <a:t>Bio</a:t>
            </a:r>
          </a:p>
        </p:txBody>
      </p:sp>
      <p:sp>
        <p:nvSpPr>
          <p:cNvPr id="62" name="Shape 62"/>
          <p:cNvSpPr txBox="1"/>
          <p:nvPr>
            <p:ph idx="1" type="body"/>
          </p:nvPr>
        </p:nvSpPr>
        <p:spPr>
          <a:xfrm>
            <a:off x="311700" y="1152475"/>
            <a:ext cx="4713600" cy="3416400"/>
          </a:xfrm>
          <a:prstGeom prst="rect">
            <a:avLst/>
          </a:prstGeom>
        </p:spPr>
        <p:txBody>
          <a:bodyPr anchorCtr="0" anchor="t" bIns="91425" lIns="91425" rIns="91425" tIns="91425">
            <a:noAutofit/>
          </a:bodyPr>
          <a:lstStyle/>
          <a:p>
            <a:pPr lvl="0">
              <a:spcBef>
                <a:spcPts val="0"/>
              </a:spcBef>
              <a:buNone/>
            </a:pPr>
            <a:r>
              <a:rPr lang="en">
                <a:solidFill>
                  <a:srgbClr val="000000"/>
                </a:solidFill>
              </a:rPr>
              <a:t>Prax:</a:t>
            </a:r>
          </a:p>
          <a:p>
            <a:pPr indent="-228600" lvl="0" marL="457200" rtl="0">
              <a:spcBef>
                <a:spcPts val="0"/>
              </a:spcBef>
              <a:buClr>
                <a:srgbClr val="000000"/>
              </a:buClr>
              <a:buChar char="-"/>
            </a:pPr>
            <a:r>
              <a:rPr lang="en">
                <a:solidFill>
                  <a:srgbClr val="000000"/>
                </a:solidFill>
              </a:rPr>
              <a:t>2012 - 2013 AIC - web developer</a:t>
            </a:r>
          </a:p>
          <a:p>
            <a:pPr indent="-228600" lvl="0" marL="457200" rtl="0">
              <a:spcBef>
                <a:spcPts val="0"/>
              </a:spcBef>
              <a:buClr>
                <a:srgbClr val="000000"/>
              </a:buClr>
              <a:buChar char="-"/>
            </a:pPr>
            <a:r>
              <a:rPr lang="en">
                <a:solidFill>
                  <a:srgbClr val="000000"/>
                </a:solidFill>
              </a:rPr>
              <a:t>2013 - 1GlobalTranslators - online marketer</a:t>
            </a:r>
          </a:p>
          <a:p>
            <a:pPr indent="-228600" lvl="0" marL="457200" rtl="0">
              <a:spcBef>
                <a:spcPts val="0"/>
              </a:spcBef>
              <a:buClr>
                <a:srgbClr val="000000"/>
              </a:buClr>
              <a:buChar char="-"/>
            </a:pPr>
            <a:r>
              <a:rPr lang="en">
                <a:solidFill>
                  <a:srgbClr val="000000"/>
                </a:solidFill>
              </a:rPr>
              <a:t>2013 - 2014 Visibility - project manager</a:t>
            </a:r>
          </a:p>
          <a:p>
            <a:pPr indent="-228600" lvl="0" marL="457200" rtl="0">
              <a:spcBef>
                <a:spcPts val="0"/>
              </a:spcBef>
              <a:buClr>
                <a:srgbClr val="000000"/>
              </a:buClr>
              <a:buChar char="-"/>
            </a:pPr>
            <a:r>
              <a:rPr b="1" lang="en">
                <a:solidFill>
                  <a:srgbClr val="000000"/>
                </a:solidFill>
              </a:rPr>
              <a:t>2015 - súčasnosť Marketinger - spoluzakladateľ</a:t>
            </a:r>
          </a:p>
          <a:p>
            <a:pPr lvl="0" rtl="0">
              <a:spcBef>
                <a:spcPts val="0"/>
              </a:spcBef>
              <a:buNone/>
            </a:pPr>
            <a:r>
              <a:t/>
            </a:r>
            <a:endParaRPr>
              <a:solidFill>
                <a:srgbClr val="000000"/>
              </a:solidFill>
            </a:endParaRPr>
          </a:p>
          <a:p>
            <a:pPr lvl="0" rtl="0">
              <a:spcBef>
                <a:spcPts val="0"/>
              </a:spcBef>
              <a:buNone/>
            </a:pPr>
            <a:r>
              <a:rPr lang="en">
                <a:solidFill>
                  <a:srgbClr val="000000"/>
                </a:solidFill>
              </a:rPr>
              <a:t>Čítať ste o mne mohli v:</a:t>
            </a:r>
          </a:p>
          <a:p>
            <a:pPr indent="-228600" lvl="0" marL="457200">
              <a:spcBef>
                <a:spcPts val="0"/>
              </a:spcBef>
              <a:buClr>
                <a:srgbClr val="000000"/>
              </a:buClr>
            </a:pPr>
            <a:r>
              <a:rPr lang="en">
                <a:solidFill>
                  <a:srgbClr val="000000"/>
                </a:solidFill>
              </a:rPr>
              <a:t>Stratégie</a:t>
            </a:r>
          </a:p>
          <a:p>
            <a:pPr indent="-228600" lvl="0" marL="457200">
              <a:spcBef>
                <a:spcPts val="0"/>
              </a:spcBef>
              <a:buClr>
                <a:srgbClr val="000000"/>
              </a:buClr>
            </a:pPr>
            <a:r>
              <a:rPr lang="en">
                <a:solidFill>
                  <a:srgbClr val="000000"/>
                </a:solidFill>
              </a:rPr>
              <a:t>Trend</a:t>
            </a:r>
          </a:p>
          <a:p>
            <a:pPr indent="-228600" lvl="0" marL="457200">
              <a:spcBef>
                <a:spcPts val="0"/>
              </a:spcBef>
              <a:buClr>
                <a:srgbClr val="000000"/>
              </a:buClr>
            </a:pPr>
            <a:r>
              <a:rPr lang="en">
                <a:solidFill>
                  <a:srgbClr val="000000"/>
                </a:solidFill>
              </a:rPr>
              <a:t>Blogy :)</a:t>
            </a:r>
          </a:p>
        </p:txBody>
      </p:sp>
      <p:sp>
        <p:nvSpPr>
          <p:cNvPr id="63" name="Shape 63"/>
          <p:cNvSpPr txBox="1"/>
          <p:nvPr>
            <p:ph idx="2" type="body"/>
          </p:nvPr>
        </p:nvSpPr>
        <p:spPr>
          <a:xfrm>
            <a:off x="5182875" y="1152475"/>
            <a:ext cx="3649500" cy="3416400"/>
          </a:xfrm>
          <a:prstGeom prst="rect">
            <a:avLst/>
          </a:prstGeom>
        </p:spPr>
        <p:txBody>
          <a:bodyPr anchorCtr="0" anchor="t" bIns="91425" lIns="91425" rIns="91425" tIns="91425">
            <a:noAutofit/>
          </a:bodyPr>
          <a:lstStyle/>
          <a:p>
            <a:pPr lvl="0">
              <a:spcBef>
                <a:spcPts val="0"/>
              </a:spcBef>
              <a:buNone/>
            </a:pPr>
            <a:r>
              <a:rPr lang="en">
                <a:solidFill>
                  <a:srgbClr val="000000"/>
                </a:solidFill>
              </a:rPr>
              <a:t>Štúdium:</a:t>
            </a:r>
          </a:p>
          <a:p>
            <a:pPr indent="-228600" lvl="0" marL="457200" rtl="0">
              <a:spcBef>
                <a:spcPts val="0"/>
              </a:spcBef>
              <a:buClr>
                <a:srgbClr val="000000"/>
              </a:buClr>
              <a:buChar char="-"/>
            </a:pPr>
            <a:r>
              <a:rPr lang="en">
                <a:solidFill>
                  <a:srgbClr val="000000"/>
                </a:solidFill>
              </a:rPr>
              <a:t>Fakulta Managementu UK</a:t>
            </a:r>
          </a:p>
          <a:p>
            <a:pPr indent="-228600" lvl="0" marL="457200" rtl="0">
              <a:spcBef>
                <a:spcPts val="0"/>
              </a:spcBef>
              <a:buClr>
                <a:srgbClr val="000000"/>
              </a:buClr>
              <a:buChar char="-"/>
            </a:pPr>
            <a:r>
              <a:rPr lang="en">
                <a:solidFill>
                  <a:srgbClr val="000000"/>
                </a:solidFill>
              </a:rPr>
              <a:t>Copenhagen Business Academy</a:t>
            </a:r>
          </a:p>
          <a:p>
            <a:pPr indent="-228600" lvl="0" marL="457200" rtl="0">
              <a:spcBef>
                <a:spcPts val="0"/>
              </a:spcBef>
              <a:buClr>
                <a:srgbClr val="000000"/>
              </a:buClr>
              <a:buChar char="-"/>
            </a:pPr>
            <a:r>
              <a:rPr lang="en">
                <a:solidFill>
                  <a:srgbClr val="000000"/>
                </a:solidFill>
              </a:rPr>
              <a:t>MBA štúdium na LIGS University</a:t>
            </a:r>
          </a:p>
          <a:p>
            <a:pPr lvl="0" rtl="0">
              <a:spcBef>
                <a:spcPts val="0"/>
              </a:spcBef>
              <a:buNone/>
            </a:pPr>
            <a:r>
              <a:t/>
            </a:r>
            <a:endParaRPr>
              <a:solidFill>
                <a:srgbClr val="000000"/>
              </a:solidFill>
            </a:endParaRPr>
          </a:p>
          <a:p>
            <a:pPr lvl="0" rtl="0">
              <a:spcBef>
                <a:spcPts val="0"/>
              </a:spcBef>
              <a:buNone/>
            </a:pPr>
            <a:r>
              <a:t/>
            </a:r>
            <a:endParaRPr>
              <a:solidFill>
                <a:srgbClr val="000000"/>
              </a:solidFill>
            </a:endParaRPr>
          </a:p>
          <a:p>
            <a:pPr lvl="0" rtl="0">
              <a:spcBef>
                <a:spcPts val="0"/>
              </a:spcBef>
              <a:buNone/>
            </a:pPr>
            <a:r>
              <a:rPr lang="en">
                <a:solidFill>
                  <a:srgbClr val="000000"/>
                </a:solidFill>
              </a:rPr>
              <a:t>Ľúbiť ma môžete na LinkedIn:</a:t>
            </a:r>
          </a:p>
          <a:p>
            <a:pPr lvl="0" rtl="0">
              <a:spcBef>
                <a:spcPts val="0"/>
              </a:spcBef>
              <a:buNone/>
            </a:pPr>
            <a:r>
              <a:rPr lang="en" u="sng">
                <a:solidFill>
                  <a:schemeClr val="hlink"/>
                </a:solidFill>
                <a:hlinkClick r:id="rId3"/>
              </a:rPr>
              <a:t>https://www.linkedin.com/in/czirak/</a:t>
            </a:r>
            <a:r>
              <a:rPr lang="en">
                <a:solidFill>
                  <a:srgbClr val="000000"/>
                </a:solidFill>
              </a:rPr>
              <a:t> </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1" name="Shape 181"/>
        <p:cNvGrpSpPr/>
        <p:nvPr/>
      </p:nvGrpSpPr>
      <p:grpSpPr>
        <a:xfrm>
          <a:off x="0" y="0"/>
          <a:ext cx="0" cy="0"/>
          <a:chOff x="0" y="0"/>
          <a:chExt cx="0" cy="0"/>
        </a:xfrm>
      </p:grpSpPr>
      <p:sp>
        <p:nvSpPr>
          <p:cNvPr id="182" name="Shape 182"/>
          <p:cNvSpPr txBox="1"/>
          <p:nvPr>
            <p:ph type="title"/>
          </p:nvPr>
        </p:nvSpPr>
        <p:spPr>
          <a:xfrm>
            <a:off x="311700" y="1106125"/>
            <a:ext cx="8520600" cy="1963500"/>
          </a:xfrm>
          <a:prstGeom prst="rect">
            <a:avLst/>
          </a:prstGeom>
        </p:spPr>
        <p:txBody>
          <a:bodyPr anchorCtr="0" anchor="b" bIns="91425" lIns="91425" rIns="91425" tIns="91425">
            <a:noAutofit/>
          </a:bodyPr>
          <a:lstStyle/>
          <a:p>
            <a:pPr lvl="0">
              <a:spcBef>
                <a:spcPts val="0"/>
              </a:spcBef>
              <a:buNone/>
            </a:pPr>
            <a:r>
              <a:rPr lang="en"/>
              <a:t>55%</a:t>
            </a:r>
          </a:p>
        </p:txBody>
      </p:sp>
      <p:sp>
        <p:nvSpPr>
          <p:cNvPr id="183" name="Shape 183"/>
          <p:cNvSpPr txBox="1"/>
          <p:nvPr>
            <p:ph idx="1" type="body"/>
          </p:nvPr>
        </p:nvSpPr>
        <p:spPr>
          <a:xfrm>
            <a:off x="311700" y="3152225"/>
            <a:ext cx="8520600" cy="1300800"/>
          </a:xfrm>
          <a:prstGeom prst="rect">
            <a:avLst/>
          </a:prstGeom>
        </p:spPr>
        <p:txBody>
          <a:bodyPr anchorCtr="0" anchor="t" bIns="91425" lIns="91425" rIns="91425" tIns="91425">
            <a:noAutofit/>
          </a:bodyPr>
          <a:lstStyle/>
          <a:p>
            <a:pPr lvl="0">
              <a:spcBef>
                <a:spcPts val="0"/>
              </a:spcBef>
              <a:buNone/>
            </a:pPr>
            <a:r>
              <a:rPr lang="en">
                <a:solidFill>
                  <a:srgbClr val="FFFFFF"/>
                </a:solidFill>
              </a:rPr>
              <a:t>návštevníkov odchádza po 15 sekundách</a:t>
            </a:r>
          </a:p>
        </p:txBody>
      </p:sp>
      <p:pic>
        <p:nvPicPr>
          <p:cNvPr id="184" name="Shape 184"/>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185" name="Shape 185"/>
          <p:cNvPicPr preferRelativeResize="0"/>
          <p:nvPr/>
        </p:nvPicPr>
        <p:blipFill>
          <a:blip r:embed="rId4">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189" name="Shape 189"/>
        <p:cNvGrpSpPr/>
        <p:nvPr/>
      </p:nvGrpSpPr>
      <p:grpSpPr>
        <a:xfrm>
          <a:off x="0" y="0"/>
          <a:ext cx="0" cy="0"/>
          <a:chOff x="0" y="0"/>
          <a:chExt cx="0" cy="0"/>
        </a:xfrm>
      </p:grpSpPr>
      <p:sp>
        <p:nvSpPr>
          <p:cNvPr id="190" name="Shape 190"/>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sz="2800">
              <a:solidFill>
                <a:srgbClr val="000000"/>
              </a:solidFill>
            </a:endParaRPr>
          </a:p>
          <a:p>
            <a:pPr lvl="0" rtl="0">
              <a:spcBef>
                <a:spcPts val="0"/>
              </a:spcBef>
              <a:buNone/>
            </a:pPr>
            <a:r>
              <a:t/>
            </a:r>
            <a:endParaRPr sz="2800">
              <a:solidFill>
                <a:srgbClr val="000000"/>
              </a:solidFill>
            </a:endParaRPr>
          </a:p>
          <a:p>
            <a:pPr indent="-419100" lvl="0" marL="457200" rtl="0">
              <a:spcBef>
                <a:spcPts val="0"/>
              </a:spcBef>
              <a:buClr>
                <a:srgbClr val="000000"/>
              </a:buClr>
              <a:buSzPct val="100000"/>
            </a:pPr>
            <a:r>
              <a:rPr lang="en" sz="3000">
                <a:solidFill>
                  <a:srgbClr val="000000"/>
                </a:solidFill>
              </a:rPr>
              <a:t>Zameraná na cieľ</a:t>
            </a:r>
          </a:p>
        </p:txBody>
      </p:sp>
      <p:sp>
        <p:nvSpPr>
          <p:cNvPr id="191" name="Shape 191"/>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Aká by mala byť webstránka?</a:t>
            </a:r>
          </a:p>
        </p:txBody>
      </p:sp>
      <p:pic>
        <p:nvPicPr>
          <p:cNvPr id="192" name="Shape 192"/>
          <p:cNvPicPr preferRelativeResize="0"/>
          <p:nvPr/>
        </p:nvPicPr>
        <p:blipFill>
          <a:blip r:embed="rId3">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196" name="Shape 196"/>
        <p:cNvGrpSpPr/>
        <p:nvPr/>
      </p:nvGrpSpPr>
      <p:grpSpPr>
        <a:xfrm>
          <a:off x="0" y="0"/>
          <a:ext cx="0" cy="0"/>
          <a:chOff x="0" y="0"/>
          <a:chExt cx="0" cy="0"/>
        </a:xfrm>
      </p:grpSpPr>
      <p:pic>
        <p:nvPicPr>
          <p:cNvPr id="197" name="Shape 197"/>
          <p:cNvPicPr preferRelativeResize="0"/>
          <p:nvPr/>
        </p:nvPicPr>
        <p:blipFill>
          <a:blip r:embed="rId3">
            <a:alphaModFix/>
          </a:blip>
          <a:stretch>
            <a:fillRect/>
          </a:stretch>
        </p:blipFill>
        <p:spPr>
          <a:xfrm>
            <a:off x="1744050" y="112625"/>
            <a:ext cx="5898504" cy="4838700"/>
          </a:xfrm>
          <a:prstGeom prst="rect">
            <a:avLst/>
          </a:prstGeom>
          <a:noFill/>
          <a:ln>
            <a:noFill/>
          </a:ln>
        </p:spPr>
      </p:pic>
      <p:pic>
        <p:nvPicPr>
          <p:cNvPr id="198" name="Shape 198"/>
          <p:cNvPicPr preferRelativeResize="0"/>
          <p:nvPr/>
        </p:nvPicPr>
        <p:blipFill>
          <a:blip r:embed="rId4">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202" name="Shape 202"/>
        <p:cNvGrpSpPr/>
        <p:nvPr/>
      </p:nvGrpSpPr>
      <p:grpSpPr>
        <a:xfrm>
          <a:off x="0" y="0"/>
          <a:ext cx="0" cy="0"/>
          <a:chOff x="0" y="0"/>
          <a:chExt cx="0" cy="0"/>
        </a:xfrm>
      </p:grpSpPr>
      <p:sp>
        <p:nvSpPr>
          <p:cNvPr id="203" name="Shape 203"/>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Aká by mala byť webstránka?</a:t>
            </a:r>
          </a:p>
        </p:txBody>
      </p:sp>
      <p:sp>
        <p:nvSpPr>
          <p:cNvPr id="204" name="Shape 204"/>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buClr>
                <a:srgbClr val="000000"/>
              </a:buClr>
            </a:pPr>
            <a:r>
              <a:rPr lang="en">
                <a:solidFill>
                  <a:srgbClr val="000000"/>
                </a:solidFill>
              </a:rPr>
              <a:t>Rýchla - nenechajte návštevníkov čakať</a:t>
            </a:r>
          </a:p>
          <a:p>
            <a:pPr lvl="0" rtl="0">
              <a:spcBef>
                <a:spcPts val="0"/>
              </a:spcBef>
              <a:buNone/>
            </a:pPr>
            <a:r>
              <a:t/>
            </a:r>
            <a:endParaRPr>
              <a:solidFill>
                <a:srgbClr val="000000"/>
              </a:solidFill>
            </a:endParaRPr>
          </a:p>
          <a:p>
            <a:pPr indent="-228600" lvl="0" marL="457200" rtl="0">
              <a:spcBef>
                <a:spcPts val="0"/>
              </a:spcBef>
              <a:buClr>
                <a:srgbClr val="000000"/>
              </a:buClr>
            </a:pPr>
            <a:r>
              <a:rPr lang="en">
                <a:solidFill>
                  <a:srgbClr val="000000"/>
                </a:solidFill>
              </a:rPr>
              <a:t>Predvídateľná - nevystrašte vašich návštevníkov</a:t>
            </a:r>
          </a:p>
          <a:p>
            <a:pPr lvl="0" rtl="0">
              <a:spcBef>
                <a:spcPts val="0"/>
              </a:spcBef>
              <a:buNone/>
            </a:pPr>
            <a:r>
              <a:t/>
            </a:r>
            <a:endParaRPr>
              <a:solidFill>
                <a:srgbClr val="000000"/>
              </a:solidFill>
            </a:endParaRPr>
          </a:p>
          <a:p>
            <a:pPr indent="-228600" lvl="0" marL="457200" rtl="0">
              <a:spcBef>
                <a:spcPts val="0"/>
              </a:spcBef>
              <a:buClr>
                <a:srgbClr val="000000"/>
              </a:buClr>
            </a:pPr>
            <a:r>
              <a:rPr lang="en">
                <a:solidFill>
                  <a:srgbClr val="000000"/>
                </a:solidFill>
              </a:rPr>
              <a:t>Intuitívna - nenúťte návštevníkov rozmýšlať</a:t>
            </a:r>
          </a:p>
          <a:p>
            <a:pPr lvl="0" rtl="0">
              <a:spcBef>
                <a:spcPts val="0"/>
              </a:spcBef>
              <a:buNone/>
            </a:pPr>
            <a:r>
              <a:t/>
            </a:r>
            <a:endParaRPr>
              <a:solidFill>
                <a:srgbClr val="000000"/>
              </a:solidFill>
            </a:endParaRPr>
          </a:p>
          <a:p>
            <a:pPr indent="-228600" lvl="0" marL="457200" rtl="0">
              <a:spcBef>
                <a:spcPts val="0"/>
              </a:spcBef>
              <a:buClr>
                <a:srgbClr val="000000"/>
              </a:buClr>
            </a:pPr>
            <a:r>
              <a:rPr lang="en">
                <a:solidFill>
                  <a:srgbClr val="000000"/>
                </a:solidFill>
              </a:rPr>
              <a:t>Zameraná na cieľ</a:t>
            </a:r>
          </a:p>
        </p:txBody>
      </p:sp>
      <p:pic>
        <p:nvPicPr>
          <p:cNvPr id="205" name="Shape 205"/>
          <p:cNvPicPr preferRelativeResize="0"/>
          <p:nvPr/>
        </p:nvPicPr>
        <p:blipFill>
          <a:blip r:embed="rId3">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209" name="Shape 209"/>
        <p:cNvGrpSpPr/>
        <p:nvPr/>
      </p:nvGrpSpPr>
      <p:grpSpPr>
        <a:xfrm>
          <a:off x="0" y="0"/>
          <a:ext cx="0" cy="0"/>
          <a:chOff x="0" y="0"/>
          <a:chExt cx="0" cy="0"/>
        </a:xfrm>
      </p:grpSpPr>
      <p:sp>
        <p:nvSpPr>
          <p:cNvPr id="210" name="Shape 210"/>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solidFill>
                  <a:srgbClr val="000000"/>
                </a:solidFill>
              </a:rPr>
              <a:t>Rýchlosť</a:t>
            </a:r>
          </a:p>
        </p:txBody>
      </p:sp>
      <p:sp>
        <p:nvSpPr>
          <p:cNvPr id="211" name="Shape 211"/>
          <p:cNvSpPr txBox="1"/>
          <p:nvPr>
            <p:ph idx="1" type="body"/>
          </p:nvPr>
        </p:nvSpPr>
        <p:spPr>
          <a:xfrm>
            <a:off x="311700" y="1152475"/>
            <a:ext cx="3999900" cy="3416400"/>
          </a:xfrm>
          <a:prstGeom prst="rect">
            <a:avLst/>
          </a:prstGeom>
        </p:spPr>
        <p:txBody>
          <a:bodyPr anchorCtr="0" anchor="t" bIns="91425" lIns="91425" rIns="91425" tIns="91425">
            <a:noAutofit/>
          </a:bodyPr>
          <a:lstStyle/>
          <a:p>
            <a:pPr lvl="0">
              <a:spcBef>
                <a:spcPts val="0"/>
              </a:spcBef>
              <a:buNone/>
            </a:pPr>
            <a:r>
              <a:rPr lang="en">
                <a:solidFill>
                  <a:srgbClr val="000000"/>
                </a:solidFill>
              </a:rPr>
              <a:t>https://tools.pingdom.com/</a:t>
            </a:r>
          </a:p>
        </p:txBody>
      </p:sp>
      <p:sp>
        <p:nvSpPr>
          <p:cNvPr id="212" name="Shape 212"/>
          <p:cNvSpPr txBox="1"/>
          <p:nvPr>
            <p:ph idx="2" type="body"/>
          </p:nvPr>
        </p:nvSpPr>
        <p:spPr>
          <a:xfrm>
            <a:off x="4832400" y="1152475"/>
            <a:ext cx="3999900" cy="3416400"/>
          </a:xfrm>
          <a:prstGeom prst="rect">
            <a:avLst/>
          </a:prstGeom>
        </p:spPr>
        <p:txBody>
          <a:bodyPr anchorCtr="0" anchor="t" bIns="91425" lIns="91425" rIns="91425" tIns="91425">
            <a:noAutofit/>
          </a:bodyPr>
          <a:lstStyle/>
          <a:p>
            <a:pPr lvl="0">
              <a:spcBef>
                <a:spcPts val="0"/>
              </a:spcBef>
              <a:buNone/>
            </a:pPr>
            <a:r>
              <a:rPr lang="en">
                <a:solidFill>
                  <a:srgbClr val="000000"/>
                </a:solidFill>
              </a:rPr>
              <a:t>https://developers.google.com/speed/pagespeed/insights/</a:t>
            </a:r>
          </a:p>
        </p:txBody>
      </p:sp>
      <p:pic>
        <p:nvPicPr>
          <p:cNvPr id="213" name="Shape 213"/>
          <p:cNvPicPr preferRelativeResize="0"/>
          <p:nvPr/>
        </p:nvPicPr>
        <p:blipFill>
          <a:blip r:embed="rId3">
            <a:alphaModFix/>
          </a:blip>
          <a:stretch>
            <a:fillRect/>
          </a:stretch>
        </p:blipFill>
        <p:spPr>
          <a:xfrm>
            <a:off x="227325" y="2259299"/>
            <a:ext cx="3999898" cy="1612733"/>
          </a:xfrm>
          <a:prstGeom prst="rect">
            <a:avLst/>
          </a:prstGeom>
          <a:noFill/>
          <a:ln>
            <a:noFill/>
          </a:ln>
        </p:spPr>
      </p:pic>
      <p:pic>
        <p:nvPicPr>
          <p:cNvPr id="214" name="Shape 214"/>
          <p:cNvPicPr preferRelativeResize="0"/>
          <p:nvPr/>
        </p:nvPicPr>
        <p:blipFill>
          <a:blip r:embed="rId4">
            <a:alphaModFix/>
          </a:blip>
          <a:stretch>
            <a:fillRect/>
          </a:stretch>
        </p:blipFill>
        <p:spPr>
          <a:xfrm>
            <a:off x="4367499" y="2219394"/>
            <a:ext cx="4612274" cy="2038225"/>
          </a:xfrm>
          <a:prstGeom prst="rect">
            <a:avLst/>
          </a:prstGeom>
          <a:noFill/>
          <a:ln>
            <a:noFill/>
          </a:ln>
        </p:spPr>
      </p:pic>
      <p:pic>
        <p:nvPicPr>
          <p:cNvPr id="215" name="Shape 215"/>
          <p:cNvPicPr preferRelativeResize="0"/>
          <p:nvPr/>
        </p:nvPicPr>
        <p:blipFill>
          <a:blip r:embed="rId5">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219" name="Shape 219"/>
        <p:cNvGrpSpPr/>
        <p:nvPr/>
      </p:nvGrpSpPr>
      <p:grpSpPr>
        <a:xfrm>
          <a:off x="0" y="0"/>
          <a:ext cx="0" cy="0"/>
          <a:chOff x="0" y="0"/>
          <a:chExt cx="0" cy="0"/>
        </a:xfrm>
      </p:grpSpPr>
      <p:pic>
        <p:nvPicPr>
          <p:cNvPr id="220" name="Shape 220"/>
          <p:cNvPicPr preferRelativeResize="0"/>
          <p:nvPr/>
        </p:nvPicPr>
        <p:blipFill rotWithShape="1">
          <a:blip r:embed="rId3">
            <a:alphaModFix/>
          </a:blip>
          <a:srcRect b="4351" l="0" r="0" t="0"/>
          <a:stretch/>
        </p:blipFill>
        <p:spPr>
          <a:xfrm>
            <a:off x="0" y="568175"/>
            <a:ext cx="9074450" cy="40247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224" name="Shape 224"/>
        <p:cNvGrpSpPr/>
        <p:nvPr/>
      </p:nvGrpSpPr>
      <p:grpSpPr>
        <a:xfrm>
          <a:off x="0" y="0"/>
          <a:ext cx="0" cy="0"/>
          <a:chOff x="0" y="0"/>
          <a:chExt cx="0" cy="0"/>
        </a:xfrm>
      </p:grpSpPr>
      <p:pic>
        <p:nvPicPr>
          <p:cNvPr id="225" name="Shape 225"/>
          <p:cNvPicPr preferRelativeResize="0"/>
          <p:nvPr/>
        </p:nvPicPr>
        <p:blipFill>
          <a:blip r:embed="rId3">
            <a:alphaModFix/>
          </a:blip>
          <a:stretch>
            <a:fillRect/>
          </a:stretch>
        </p:blipFill>
        <p:spPr>
          <a:xfrm>
            <a:off x="5834575" y="542925"/>
            <a:ext cx="3048000" cy="4057650"/>
          </a:xfrm>
          <a:prstGeom prst="rect">
            <a:avLst/>
          </a:prstGeom>
          <a:noFill/>
          <a:ln>
            <a:noFill/>
          </a:ln>
        </p:spPr>
      </p:pic>
      <p:pic>
        <p:nvPicPr>
          <p:cNvPr id="226" name="Shape 226"/>
          <p:cNvPicPr preferRelativeResize="0"/>
          <p:nvPr/>
        </p:nvPicPr>
        <p:blipFill>
          <a:blip r:embed="rId4">
            <a:alphaModFix/>
          </a:blip>
          <a:stretch>
            <a:fillRect/>
          </a:stretch>
        </p:blipFill>
        <p:spPr>
          <a:xfrm>
            <a:off x="0" y="558043"/>
            <a:ext cx="5601424" cy="395450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0" name="Shape 230"/>
        <p:cNvGrpSpPr/>
        <p:nvPr/>
      </p:nvGrpSpPr>
      <p:grpSpPr>
        <a:xfrm>
          <a:off x="0" y="0"/>
          <a:ext cx="0" cy="0"/>
          <a:chOff x="0" y="0"/>
          <a:chExt cx="0" cy="0"/>
        </a:xfrm>
      </p:grpSpPr>
      <p:sp>
        <p:nvSpPr>
          <p:cNvPr id="231" name="Shape 231"/>
          <p:cNvSpPr txBox="1"/>
          <p:nvPr>
            <p:ph type="title"/>
          </p:nvPr>
        </p:nvSpPr>
        <p:spPr>
          <a:xfrm>
            <a:off x="490250" y="450150"/>
            <a:ext cx="8012400" cy="4090800"/>
          </a:xfrm>
          <a:prstGeom prst="rect">
            <a:avLst/>
          </a:prstGeom>
        </p:spPr>
        <p:txBody>
          <a:bodyPr anchorCtr="0" anchor="ctr" bIns="91425" lIns="91425" rIns="91425" tIns="91425">
            <a:noAutofit/>
          </a:bodyPr>
          <a:lstStyle/>
          <a:p>
            <a:pPr lvl="0">
              <a:spcBef>
                <a:spcPts val="0"/>
              </a:spcBef>
              <a:buNone/>
            </a:pPr>
            <a:r>
              <a:rPr lang="en" sz="3600"/>
              <a:t>2. </a:t>
            </a:r>
            <a:r>
              <a:rPr lang="en" sz="3600"/>
              <a:t>Vytvorenie marketingového profilu</a:t>
            </a:r>
          </a:p>
        </p:txBody>
      </p:sp>
      <p:pic>
        <p:nvPicPr>
          <p:cNvPr id="232" name="Shape 232"/>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233" name="Shape 233"/>
          <p:cNvPicPr preferRelativeResize="0"/>
          <p:nvPr/>
        </p:nvPicPr>
        <p:blipFill>
          <a:blip r:embed="rId4">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237" name="Shape 237"/>
        <p:cNvGrpSpPr/>
        <p:nvPr/>
      </p:nvGrpSpPr>
      <p:grpSpPr>
        <a:xfrm>
          <a:off x="0" y="0"/>
          <a:ext cx="0" cy="0"/>
          <a:chOff x="0" y="0"/>
          <a:chExt cx="0" cy="0"/>
        </a:xfrm>
      </p:grpSpPr>
      <p:sp>
        <p:nvSpPr>
          <p:cNvPr id="238" name="Shape 238"/>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solidFill>
                  <a:srgbClr val="000000"/>
                </a:solidFill>
              </a:rPr>
              <a:t>Tri základné otázky</a:t>
            </a:r>
          </a:p>
        </p:txBody>
      </p:sp>
      <p:sp>
        <p:nvSpPr>
          <p:cNvPr id="239" name="Shape 239"/>
          <p:cNvSpPr txBox="1"/>
          <p:nvPr>
            <p:ph idx="1" type="body"/>
          </p:nvPr>
        </p:nvSpPr>
        <p:spPr>
          <a:xfrm>
            <a:off x="311700" y="1152475"/>
            <a:ext cx="4208700" cy="3416400"/>
          </a:xfrm>
          <a:prstGeom prst="rect">
            <a:avLst/>
          </a:prstGeom>
        </p:spPr>
        <p:txBody>
          <a:bodyPr anchorCtr="0" anchor="t" bIns="91425" lIns="91425" rIns="91425" tIns="91425">
            <a:noAutofit/>
          </a:bodyPr>
          <a:lstStyle/>
          <a:p>
            <a:pPr indent="-228600" lvl="0" marL="457200" rtl="0">
              <a:spcBef>
                <a:spcPts val="0"/>
              </a:spcBef>
              <a:buClr>
                <a:srgbClr val="000000"/>
              </a:buClr>
              <a:buAutoNum type="arabicPeriod"/>
            </a:pPr>
            <a:r>
              <a:rPr lang="en">
                <a:solidFill>
                  <a:srgbClr val="000000"/>
                </a:solidFill>
              </a:rPr>
              <a:t>Pôsobíte primárne v B2B, alebo B2C sektore?</a:t>
            </a:r>
          </a:p>
          <a:p>
            <a:pPr lvl="0" rtl="0">
              <a:spcBef>
                <a:spcPts val="0"/>
              </a:spcBef>
              <a:buNone/>
            </a:pPr>
            <a:r>
              <a:t/>
            </a:r>
            <a:endParaRPr>
              <a:solidFill>
                <a:srgbClr val="000000"/>
              </a:solidFill>
            </a:endParaRPr>
          </a:p>
          <a:p>
            <a:pPr indent="-228600" lvl="0" marL="457200" rtl="0">
              <a:spcBef>
                <a:spcPts val="0"/>
              </a:spcBef>
              <a:buClr>
                <a:srgbClr val="000000"/>
              </a:buClr>
              <a:buAutoNum type="arabicPeriod"/>
            </a:pPr>
            <a:r>
              <a:rPr lang="en">
                <a:solidFill>
                  <a:srgbClr val="000000"/>
                </a:solidFill>
              </a:rPr>
              <a:t>V ktorej fáze nákupného procesu potrebujete osloviť potencionálneho zákazníka?</a:t>
            </a:r>
          </a:p>
          <a:p>
            <a:pPr lvl="0" rtl="0">
              <a:spcBef>
                <a:spcPts val="0"/>
              </a:spcBef>
              <a:buNone/>
            </a:pPr>
            <a:r>
              <a:t/>
            </a:r>
            <a:endParaRPr>
              <a:solidFill>
                <a:srgbClr val="000000"/>
              </a:solidFill>
            </a:endParaRPr>
          </a:p>
          <a:p>
            <a:pPr indent="-228600" lvl="0" marL="457200">
              <a:spcBef>
                <a:spcPts val="0"/>
              </a:spcBef>
              <a:buClr>
                <a:srgbClr val="000000"/>
              </a:buClr>
              <a:buAutoNum type="arabicPeriod"/>
            </a:pPr>
            <a:r>
              <a:rPr lang="en">
                <a:solidFill>
                  <a:srgbClr val="000000"/>
                </a:solidFill>
              </a:rPr>
              <a:t>Ako dlhý je nákupný proces?</a:t>
            </a:r>
          </a:p>
        </p:txBody>
      </p:sp>
      <p:pic>
        <p:nvPicPr>
          <p:cNvPr descr="funnel-kde-oslovit2.png" id="240" name="Shape 240"/>
          <p:cNvPicPr preferRelativeResize="0"/>
          <p:nvPr/>
        </p:nvPicPr>
        <p:blipFill rotWithShape="1">
          <a:blip r:embed="rId3">
            <a:alphaModFix/>
          </a:blip>
          <a:srcRect b="15405" l="2950" r="0" t="20459"/>
          <a:stretch/>
        </p:blipFill>
        <p:spPr>
          <a:xfrm>
            <a:off x="4600825" y="924150"/>
            <a:ext cx="4502073" cy="2975375"/>
          </a:xfrm>
          <a:prstGeom prst="rect">
            <a:avLst/>
          </a:prstGeom>
          <a:noFill/>
          <a:ln>
            <a:noFill/>
          </a:ln>
        </p:spPr>
      </p:pic>
      <p:pic>
        <p:nvPicPr>
          <p:cNvPr id="241" name="Shape 241"/>
          <p:cNvPicPr preferRelativeResize="0"/>
          <p:nvPr/>
        </p:nvPicPr>
        <p:blipFill>
          <a:blip r:embed="rId4">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5" name="Shape 245"/>
        <p:cNvGrpSpPr/>
        <p:nvPr/>
      </p:nvGrpSpPr>
      <p:grpSpPr>
        <a:xfrm>
          <a:off x="0" y="0"/>
          <a:ext cx="0" cy="0"/>
          <a:chOff x="0" y="0"/>
          <a:chExt cx="0" cy="0"/>
        </a:xfrm>
      </p:grpSpPr>
      <p:sp>
        <p:nvSpPr>
          <p:cNvPr id="246" name="Shape 246"/>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Príklad č. 1 - Eshop s knihami</a:t>
            </a:r>
          </a:p>
        </p:txBody>
      </p:sp>
      <p:sp>
        <p:nvSpPr>
          <p:cNvPr id="247" name="Shape 247"/>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buClr>
                <a:srgbClr val="FFFFFF"/>
              </a:buClr>
              <a:buChar char="-"/>
            </a:pPr>
            <a:r>
              <a:rPr lang="en">
                <a:solidFill>
                  <a:srgbClr val="FFFFFF"/>
                </a:solidFill>
              </a:rPr>
              <a:t>Produkt prioritne v B2C segmente</a:t>
            </a:r>
          </a:p>
          <a:p>
            <a:pPr lvl="0" rtl="0">
              <a:spcBef>
                <a:spcPts val="0"/>
              </a:spcBef>
              <a:buNone/>
            </a:pPr>
            <a:r>
              <a:t/>
            </a:r>
            <a:endParaRPr>
              <a:solidFill>
                <a:srgbClr val="FFFFFF"/>
              </a:solidFill>
            </a:endParaRPr>
          </a:p>
          <a:p>
            <a:pPr indent="-228600" lvl="0" marL="457200" rtl="0">
              <a:spcBef>
                <a:spcPts val="0"/>
              </a:spcBef>
              <a:buClr>
                <a:srgbClr val="FFFFFF"/>
              </a:buClr>
              <a:buChar char="-"/>
            </a:pPr>
            <a:r>
              <a:rPr lang="en">
                <a:solidFill>
                  <a:srgbClr val="FFFFFF"/>
                </a:solidFill>
              </a:rPr>
              <a:t>Trhový segment je rozšírený, produkt je zameniteľný (rovnaký produkt poskytuje aj konkurencia), primárne sa nachádza vo fáze C - porovnanie alternatív (čiastočne vo fáze B - získavanie informácií)</a:t>
            </a:r>
          </a:p>
          <a:p>
            <a:pPr lvl="0" rtl="0">
              <a:spcBef>
                <a:spcPts val="0"/>
              </a:spcBef>
              <a:buNone/>
            </a:pPr>
            <a:r>
              <a:t/>
            </a:r>
            <a:endParaRPr>
              <a:solidFill>
                <a:srgbClr val="FFFFFF"/>
              </a:solidFill>
            </a:endParaRPr>
          </a:p>
          <a:p>
            <a:pPr indent="-228600" lvl="0" marL="457200">
              <a:spcBef>
                <a:spcPts val="0"/>
              </a:spcBef>
              <a:buClr>
                <a:srgbClr val="FFFFFF"/>
              </a:buClr>
              <a:buChar char="-"/>
            </a:pPr>
            <a:r>
              <a:rPr lang="en">
                <a:solidFill>
                  <a:schemeClr val="dk1"/>
                </a:solidFill>
              </a:rPr>
              <a:t>Produkt je priamo predajný online, nákupný proces je relatívne krátky</a:t>
            </a:r>
          </a:p>
        </p:txBody>
      </p:sp>
      <p:pic>
        <p:nvPicPr>
          <p:cNvPr id="248" name="Shape 248"/>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249" name="Shape 249"/>
          <p:cNvPicPr preferRelativeResize="0"/>
          <p:nvPr/>
        </p:nvPicPr>
        <p:blipFill>
          <a:blip r:embed="rId4">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67" name="Shape 67"/>
        <p:cNvGrpSpPr/>
        <p:nvPr/>
      </p:nvGrpSpPr>
      <p:grpSpPr>
        <a:xfrm>
          <a:off x="0" y="0"/>
          <a:ext cx="0" cy="0"/>
          <a:chOff x="0" y="0"/>
          <a:chExt cx="0" cy="0"/>
        </a:xfrm>
      </p:grpSpPr>
      <p:sp>
        <p:nvSpPr>
          <p:cNvPr id="68" name="Shape 68"/>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solidFill>
                  <a:srgbClr val="000000"/>
                </a:solidFill>
              </a:rPr>
              <a:t>Marketinger</a:t>
            </a:r>
          </a:p>
        </p:txBody>
      </p:sp>
      <p:sp>
        <p:nvSpPr>
          <p:cNvPr id="69" name="Shape 69"/>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buClr>
                <a:srgbClr val="000000"/>
              </a:buClr>
              <a:buChar char="-"/>
            </a:pPr>
            <a:r>
              <a:rPr lang="en">
                <a:solidFill>
                  <a:srgbClr val="000000"/>
                </a:solidFill>
              </a:rPr>
              <a:t>Agentúra vznikla v januári 2015</a:t>
            </a:r>
          </a:p>
          <a:p>
            <a:pPr indent="-228600" lvl="0" marL="457200" rtl="0">
              <a:spcBef>
                <a:spcPts val="0"/>
              </a:spcBef>
              <a:buClr>
                <a:srgbClr val="000000"/>
              </a:buClr>
              <a:buChar char="-"/>
            </a:pPr>
            <a:r>
              <a:rPr lang="en">
                <a:solidFill>
                  <a:srgbClr val="000000"/>
                </a:solidFill>
              </a:rPr>
              <a:t>Stojí na troch pilieroch</a:t>
            </a:r>
          </a:p>
          <a:p>
            <a:pPr indent="-228600" lvl="1" marL="914400" rtl="0">
              <a:spcBef>
                <a:spcPts val="0"/>
              </a:spcBef>
              <a:buClr>
                <a:srgbClr val="000000"/>
              </a:buClr>
              <a:buChar char="-"/>
            </a:pPr>
            <a:r>
              <a:rPr lang="en">
                <a:solidFill>
                  <a:srgbClr val="000000"/>
                </a:solidFill>
              </a:rPr>
              <a:t>Programovanie</a:t>
            </a:r>
          </a:p>
          <a:p>
            <a:pPr indent="-228600" lvl="1" marL="914400" rtl="0">
              <a:spcBef>
                <a:spcPts val="0"/>
              </a:spcBef>
              <a:buClr>
                <a:srgbClr val="000000"/>
              </a:buClr>
              <a:buChar char="-"/>
            </a:pPr>
            <a:r>
              <a:rPr lang="en">
                <a:solidFill>
                  <a:srgbClr val="000000"/>
                </a:solidFill>
              </a:rPr>
              <a:t>Kampane</a:t>
            </a:r>
          </a:p>
          <a:p>
            <a:pPr indent="-228600" lvl="1" marL="914400" rtl="0">
              <a:spcBef>
                <a:spcPts val="0"/>
              </a:spcBef>
              <a:buClr>
                <a:srgbClr val="000000"/>
              </a:buClr>
              <a:buChar char="-"/>
            </a:pPr>
            <a:r>
              <a:rPr lang="en">
                <a:solidFill>
                  <a:srgbClr val="000000"/>
                </a:solidFill>
              </a:rPr>
              <a:t>Performance</a:t>
            </a:r>
          </a:p>
          <a:p>
            <a:pPr indent="-228600" lvl="0" marL="457200" rtl="0">
              <a:spcBef>
                <a:spcPts val="0"/>
              </a:spcBef>
              <a:buClr>
                <a:srgbClr val="000000"/>
              </a:buClr>
              <a:buChar char="-"/>
            </a:pPr>
            <a:r>
              <a:rPr lang="en">
                <a:solidFill>
                  <a:srgbClr val="000000"/>
                </a:solidFill>
              </a:rPr>
              <a:t>Tvorí ju tím 16-tich odborníkov.</a:t>
            </a:r>
          </a:p>
          <a:p>
            <a:pPr lvl="0" rtl="0">
              <a:spcBef>
                <a:spcPts val="0"/>
              </a:spcBef>
              <a:buNone/>
            </a:pPr>
            <a:r>
              <a:rPr lang="en">
                <a:solidFill>
                  <a:srgbClr val="000000"/>
                </a:solidFill>
              </a:rPr>
              <a:t>Do portfólia patria klienti ako:</a:t>
            </a:r>
          </a:p>
          <a:p>
            <a:pPr lvl="0">
              <a:spcBef>
                <a:spcPts val="0"/>
              </a:spcBef>
              <a:buNone/>
            </a:pPr>
            <a:r>
              <a:rPr lang="en">
                <a:solidFill>
                  <a:srgbClr val="000000"/>
                </a:solidFill>
              </a:rPr>
              <a:t>DHL Parcel, BDO, Pelikán, Anasoft, Telekom, Dachser, Sanomed, TOP Auto Bratislava (Jaguar, Land Rover, Volvo), Sectec, Pricemania, Stravenka</a:t>
            </a:r>
          </a:p>
        </p:txBody>
      </p:sp>
      <p:pic>
        <p:nvPicPr>
          <p:cNvPr id="70" name="Shape 70"/>
          <p:cNvPicPr preferRelativeResize="0"/>
          <p:nvPr/>
        </p:nvPicPr>
        <p:blipFill>
          <a:blip r:embed="rId3">
            <a:alphaModFix/>
          </a:blip>
          <a:stretch>
            <a:fillRect/>
          </a:stretch>
        </p:blipFill>
        <p:spPr>
          <a:xfrm>
            <a:off x="6635975" y="445025"/>
            <a:ext cx="2196325" cy="18742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3" name="Shape 253"/>
        <p:cNvGrpSpPr/>
        <p:nvPr/>
      </p:nvGrpSpPr>
      <p:grpSpPr>
        <a:xfrm>
          <a:off x="0" y="0"/>
          <a:ext cx="0" cy="0"/>
          <a:chOff x="0" y="0"/>
          <a:chExt cx="0" cy="0"/>
        </a:xfrm>
      </p:grpSpPr>
      <p:sp>
        <p:nvSpPr>
          <p:cNvPr id="254" name="Shape 254"/>
          <p:cNvSpPr txBox="1"/>
          <p:nvPr>
            <p:ph type="title"/>
          </p:nvPr>
        </p:nvSpPr>
        <p:spPr>
          <a:xfrm>
            <a:off x="235500" y="445025"/>
            <a:ext cx="8899500" cy="572700"/>
          </a:xfrm>
          <a:prstGeom prst="rect">
            <a:avLst/>
          </a:prstGeom>
        </p:spPr>
        <p:txBody>
          <a:bodyPr anchorCtr="0" anchor="t" bIns="91425" lIns="91425" rIns="91425" tIns="91425">
            <a:noAutofit/>
          </a:bodyPr>
          <a:lstStyle/>
          <a:p>
            <a:pPr lvl="0">
              <a:spcBef>
                <a:spcPts val="0"/>
              </a:spcBef>
              <a:buNone/>
            </a:pPr>
            <a:r>
              <a:rPr lang="en"/>
              <a:t>Príklad č. 2 - inovatívny analytický nástroj pre eshopy</a:t>
            </a:r>
          </a:p>
        </p:txBody>
      </p:sp>
      <p:sp>
        <p:nvSpPr>
          <p:cNvPr id="255" name="Shape 255"/>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buClr>
                <a:srgbClr val="FFFFFF"/>
              </a:buClr>
              <a:buChar char="-"/>
            </a:pPr>
            <a:r>
              <a:rPr lang="en">
                <a:solidFill>
                  <a:srgbClr val="FFFFFF"/>
                </a:solidFill>
              </a:rPr>
              <a:t>Produkt je v segmente B2B</a:t>
            </a:r>
          </a:p>
          <a:p>
            <a:pPr lvl="0" rtl="0">
              <a:spcBef>
                <a:spcPts val="0"/>
              </a:spcBef>
              <a:buNone/>
            </a:pPr>
            <a:r>
              <a:t/>
            </a:r>
            <a:endParaRPr>
              <a:solidFill>
                <a:srgbClr val="FFFFFF"/>
              </a:solidFill>
            </a:endParaRPr>
          </a:p>
          <a:p>
            <a:pPr indent="-228600" lvl="0" marL="457200" rtl="0">
              <a:spcBef>
                <a:spcPts val="0"/>
              </a:spcBef>
              <a:buClr>
                <a:srgbClr val="FFFFFF"/>
              </a:buClr>
              <a:buChar char="-"/>
            </a:pPr>
            <a:r>
              <a:rPr lang="en">
                <a:solidFill>
                  <a:srgbClr val="FFFFFF"/>
                </a:solidFill>
              </a:rPr>
              <a:t>Trhový segment neexistuje, je nutné ho vytvoriť, preto sa nachádza už vo fáze A - zistenie problému (neskôr fáza B)</a:t>
            </a:r>
          </a:p>
          <a:p>
            <a:pPr lvl="0" rtl="0">
              <a:spcBef>
                <a:spcPts val="0"/>
              </a:spcBef>
              <a:buNone/>
            </a:pPr>
            <a:r>
              <a:t/>
            </a:r>
            <a:endParaRPr>
              <a:solidFill>
                <a:srgbClr val="FFFFFF"/>
              </a:solidFill>
            </a:endParaRPr>
          </a:p>
          <a:p>
            <a:pPr indent="-228600" lvl="0" marL="457200">
              <a:spcBef>
                <a:spcPts val="0"/>
              </a:spcBef>
              <a:buClr>
                <a:srgbClr val="FFFFFF"/>
              </a:buClr>
              <a:buChar char="-"/>
            </a:pPr>
            <a:r>
              <a:rPr lang="en">
                <a:solidFill>
                  <a:srgbClr val="FFFFFF"/>
                </a:solidFill>
              </a:rPr>
              <a:t>Produkt je predajný online, nákupný proces je krátky až stredný</a:t>
            </a:r>
          </a:p>
        </p:txBody>
      </p:sp>
      <p:pic>
        <p:nvPicPr>
          <p:cNvPr id="256" name="Shape 256"/>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257" name="Shape 257"/>
          <p:cNvPicPr preferRelativeResize="0"/>
          <p:nvPr/>
        </p:nvPicPr>
        <p:blipFill>
          <a:blip r:embed="rId4">
            <a:alphaModFix/>
          </a:blip>
          <a:stretch>
            <a:fillRect/>
          </a:stretch>
        </p:blipFill>
        <p:spPr>
          <a:xfrm>
            <a:off x="385175" y="4124046"/>
            <a:ext cx="1664626" cy="8427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1" name="Shape 261"/>
        <p:cNvGrpSpPr/>
        <p:nvPr/>
      </p:nvGrpSpPr>
      <p:grpSpPr>
        <a:xfrm>
          <a:off x="0" y="0"/>
          <a:ext cx="0" cy="0"/>
          <a:chOff x="0" y="0"/>
          <a:chExt cx="0" cy="0"/>
        </a:xfrm>
      </p:grpSpPr>
      <p:sp>
        <p:nvSpPr>
          <p:cNvPr id="262" name="Shape 262"/>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Príklad č. 3 - hypotekárne poradenstvo</a:t>
            </a:r>
          </a:p>
        </p:txBody>
      </p:sp>
      <p:sp>
        <p:nvSpPr>
          <p:cNvPr id="263" name="Shape 263"/>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buClr>
                <a:srgbClr val="FFFFFF"/>
              </a:buClr>
              <a:buChar char="-"/>
            </a:pPr>
            <a:r>
              <a:rPr lang="en">
                <a:solidFill>
                  <a:srgbClr val="FFFFFF"/>
                </a:solidFill>
              </a:rPr>
              <a:t>Produkt primárne v B2C sektore</a:t>
            </a:r>
          </a:p>
          <a:p>
            <a:pPr lvl="0" rtl="0">
              <a:spcBef>
                <a:spcPts val="0"/>
              </a:spcBef>
              <a:buNone/>
            </a:pPr>
            <a:r>
              <a:t/>
            </a:r>
            <a:endParaRPr>
              <a:solidFill>
                <a:srgbClr val="FFFFFF"/>
              </a:solidFill>
            </a:endParaRPr>
          </a:p>
          <a:p>
            <a:pPr indent="-228600" lvl="0" marL="457200" rtl="0">
              <a:spcBef>
                <a:spcPts val="0"/>
              </a:spcBef>
              <a:buClr>
                <a:srgbClr val="FFFFFF"/>
              </a:buClr>
              <a:buChar char="-"/>
            </a:pPr>
            <a:r>
              <a:rPr lang="en">
                <a:solidFill>
                  <a:srgbClr val="FFFFFF"/>
                </a:solidFill>
              </a:rPr>
              <a:t>Trhový segment existuje a je rozšírený, produkt je však komplexnejší, preto sa prioritne nachádza vo fáze B - získavanie informácií</a:t>
            </a:r>
          </a:p>
          <a:p>
            <a:pPr lvl="0" rtl="0">
              <a:spcBef>
                <a:spcPts val="0"/>
              </a:spcBef>
              <a:buNone/>
            </a:pPr>
            <a:r>
              <a:t/>
            </a:r>
            <a:endParaRPr>
              <a:solidFill>
                <a:srgbClr val="FFFFFF"/>
              </a:solidFill>
            </a:endParaRPr>
          </a:p>
          <a:p>
            <a:pPr indent="-228600" lvl="0" marL="457200">
              <a:spcBef>
                <a:spcPts val="0"/>
              </a:spcBef>
              <a:buClr>
                <a:srgbClr val="FFFFFF"/>
              </a:buClr>
              <a:buChar char="-"/>
            </a:pPr>
            <a:r>
              <a:rPr lang="en">
                <a:solidFill>
                  <a:srgbClr val="FFFFFF"/>
                </a:solidFill>
              </a:rPr>
              <a:t>Produkt nie je možné predávať online, nákupný proces je dlhší</a:t>
            </a:r>
          </a:p>
        </p:txBody>
      </p:sp>
      <p:pic>
        <p:nvPicPr>
          <p:cNvPr id="264" name="Shape 264"/>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265" name="Shape 265"/>
          <p:cNvPicPr preferRelativeResize="0"/>
          <p:nvPr/>
        </p:nvPicPr>
        <p:blipFill>
          <a:blip r:embed="rId4">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269" name="Shape 269"/>
        <p:cNvGrpSpPr/>
        <p:nvPr/>
      </p:nvGrpSpPr>
      <p:grpSpPr>
        <a:xfrm>
          <a:off x="0" y="0"/>
          <a:ext cx="0" cy="0"/>
          <a:chOff x="0" y="0"/>
          <a:chExt cx="0" cy="0"/>
        </a:xfrm>
      </p:grpSpPr>
      <p:sp>
        <p:nvSpPr>
          <p:cNvPr id="270" name="Shape 27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Tri základné otázky</a:t>
            </a:r>
          </a:p>
        </p:txBody>
      </p:sp>
      <p:sp>
        <p:nvSpPr>
          <p:cNvPr id="271" name="Shape 271"/>
          <p:cNvSpPr txBox="1"/>
          <p:nvPr>
            <p:ph idx="1" type="body"/>
          </p:nvPr>
        </p:nvSpPr>
        <p:spPr>
          <a:xfrm>
            <a:off x="311700" y="1152475"/>
            <a:ext cx="4208700" cy="3416400"/>
          </a:xfrm>
          <a:prstGeom prst="rect">
            <a:avLst/>
          </a:prstGeom>
        </p:spPr>
        <p:txBody>
          <a:bodyPr anchorCtr="0" anchor="t" bIns="91425" lIns="91425" rIns="91425" tIns="91425">
            <a:noAutofit/>
          </a:bodyPr>
          <a:lstStyle/>
          <a:p>
            <a:pPr indent="-228600" lvl="0" marL="457200" rtl="0">
              <a:spcBef>
                <a:spcPts val="0"/>
              </a:spcBef>
              <a:buClr>
                <a:srgbClr val="000000"/>
              </a:buClr>
              <a:buAutoNum type="arabicPeriod"/>
            </a:pPr>
            <a:r>
              <a:rPr lang="en">
                <a:solidFill>
                  <a:srgbClr val="000000"/>
                </a:solidFill>
              </a:rPr>
              <a:t>Pôsobíte primárne v B2B, alebo B2C sektore?</a:t>
            </a:r>
          </a:p>
          <a:p>
            <a:pPr lvl="0" rtl="0">
              <a:spcBef>
                <a:spcPts val="0"/>
              </a:spcBef>
              <a:buNone/>
            </a:pPr>
            <a:r>
              <a:t/>
            </a:r>
            <a:endParaRPr>
              <a:solidFill>
                <a:srgbClr val="000000"/>
              </a:solidFill>
            </a:endParaRPr>
          </a:p>
          <a:p>
            <a:pPr indent="-228600" lvl="0" marL="457200" rtl="0">
              <a:spcBef>
                <a:spcPts val="0"/>
              </a:spcBef>
              <a:buClr>
                <a:srgbClr val="000000"/>
              </a:buClr>
              <a:buAutoNum type="arabicPeriod"/>
            </a:pPr>
            <a:r>
              <a:rPr lang="en">
                <a:solidFill>
                  <a:srgbClr val="000000"/>
                </a:solidFill>
              </a:rPr>
              <a:t>V ktorej fáze nákupného procesu potrebujete osloviť potencionálneho zákazníka?</a:t>
            </a:r>
          </a:p>
          <a:p>
            <a:pPr lvl="0" rtl="0">
              <a:spcBef>
                <a:spcPts val="0"/>
              </a:spcBef>
              <a:buNone/>
            </a:pPr>
            <a:r>
              <a:t/>
            </a:r>
            <a:endParaRPr>
              <a:solidFill>
                <a:srgbClr val="000000"/>
              </a:solidFill>
            </a:endParaRPr>
          </a:p>
          <a:p>
            <a:pPr indent="-228600" lvl="0" marL="457200" rtl="0">
              <a:spcBef>
                <a:spcPts val="0"/>
              </a:spcBef>
              <a:buClr>
                <a:srgbClr val="000000"/>
              </a:buClr>
              <a:buAutoNum type="arabicPeriod"/>
            </a:pPr>
            <a:r>
              <a:rPr lang="en">
                <a:solidFill>
                  <a:srgbClr val="000000"/>
                </a:solidFill>
              </a:rPr>
              <a:t>Ako dlhý je nákupný proces?</a:t>
            </a:r>
          </a:p>
        </p:txBody>
      </p:sp>
      <p:pic>
        <p:nvPicPr>
          <p:cNvPr descr="funnel-kde-oslovit2.png" id="272" name="Shape 272"/>
          <p:cNvPicPr preferRelativeResize="0"/>
          <p:nvPr/>
        </p:nvPicPr>
        <p:blipFill rotWithShape="1">
          <a:blip r:embed="rId3">
            <a:alphaModFix/>
          </a:blip>
          <a:srcRect b="15405" l="2950" r="0" t="20459"/>
          <a:stretch/>
        </p:blipFill>
        <p:spPr>
          <a:xfrm>
            <a:off x="4600825" y="924150"/>
            <a:ext cx="4502073" cy="2975375"/>
          </a:xfrm>
          <a:prstGeom prst="rect">
            <a:avLst/>
          </a:prstGeom>
          <a:noFill/>
          <a:ln>
            <a:noFill/>
          </a:ln>
        </p:spPr>
      </p:pic>
      <p:pic>
        <p:nvPicPr>
          <p:cNvPr id="273" name="Shape 273"/>
          <p:cNvPicPr preferRelativeResize="0"/>
          <p:nvPr/>
        </p:nvPicPr>
        <p:blipFill>
          <a:blip r:embed="rId4">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7" name="Shape 277"/>
        <p:cNvGrpSpPr/>
        <p:nvPr/>
      </p:nvGrpSpPr>
      <p:grpSpPr>
        <a:xfrm>
          <a:off x="0" y="0"/>
          <a:ext cx="0" cy="0"/>
          <a:chOff x="0" y="0"/>
          <a:chExt cx="0" cy="0"/>
        </a:xfrm>
      </p:grpSpPr>
      <p:sp>
        <p:nvSpPr>
          <p:cNvPr id="278" name="Shape 278"/>
          <p:cNvSpPr txBox="1"/>
          <p:nvPr>
            <p:ph type="title"/>
          </p:nvPr>
        </p:nvSpPr>
        <p:spPr>
          <a:xfrm>
            <a:off x="490250" y="450150"/>
            <a:ext cx="8012400" cy="4090800"/>
          </a:xfrm>
          <a:prstGeom prst="rect">
            <a:avLst/>
          </a:prstGeom>
        </p:spPr>
        <p:txBody>
          <a:bodyPr anchorCtr="0" anchor="ctr" bIns="91425" lIns="91425" rIns="91425" tIns="91425">
            <a:noAutofit/>
          </a:bodyPr>
          <a:lstStyle/>
          <a:p>
            <a:pPr lvl="0">
              <a:spcBef>
                <a:spcPts val="0"/>
              </a:spcBef>
              <a:buNone/>
            </a:pPr>
            <a:r>
              <a:rPr lang="en" sz="3600"/>
              <a:t>3. </a:t>
            </a:r>
            <a:r>
              <a:rPr lang="en" sz="3600"/>
              <a:t>Tri piliere online marketingu</a:t>
            </a:r>
          </a:p>
        </p:txBody>
      </p:sp>
      <p:pic>
        <p:nvPicPr>
          <p:cNvPr id="279" name="Shape 279"/>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280" name="Shape 280"/>
          <p:cNvPicPr preferRelativeResize="0"/>
          <p:nvPr/>
        </p:nvPicPr>
        <p:blipFill>
          <a:blip r:embed="rId4">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284" name="Shape 284"/>
        <p:cNvGrpSpPr/>
        <p:nvPr/>
      </p:nvGrpSpPr>
      <p:grpSpPr>
        <a:xfrm>
          <a:off x="0" y="0"/>
          <a:ext cx="0" cy="0"/>
          <a:chOff x="0" y="0"/>
          <a:chExt cx="0" cy="0"/>
        </a:xfrm>
      </p:grpSpPr>
      <p:sp>
        <p:nvSpPr>
          <p:cNvPr id="285" name="Shape 285"/>
          <p:cNvSpPr txBox="1"/>
          <p:nvPr>
            <p:ph type="title"/>
          </p:nvPr>
        </p:nvSpPr>
        <p:spPr>
          <a:xfrm>
            <a:off x="265500" y="1233175"/>
            <a:ext cx="4045200" cy="1482300"/>
          </a:xfrm>
          <a:prstGeom prst="rect">
            <a:avLst/>
          </a:prstGeom>
        </p:spPr>
        <p:txBody>
          <a:bodyPr anchorCtr="0" anchor="b" bIns="91425" lIns="91425" rIns="91425" tIns="91425">
            <a:noAutofit/>
          </a:bodyPr>
          <a:lstStyle/>
          <a:p>
            <a:pPr lvl="0" rtl="0">
              <a:spcBef>
                <a:spcPts val="0"/>
              </a:spcBef>
              <a:buNone/>
            </a:pPr>
            <a:r>
              <a:t/>
            </a:r>
            <a:endParaRPr/>
          </a:p>
        </p:txBody>
      </p:sp>
      <p:sp>
        <p:nvSpPr>
          <p:cNvPr id="286" name="Shape 286"/>
          <p:cNvSpPr txBox="1"/>
          <p:nvPr>
            <p:ph idx="1" type="subTitle"/>
          </p:nvPr>
        </p:nvSpPr>
        <p:spPr>
          <a:xfrm>
            <a:off x="265500" y="2435675"/>
            <a:ext cx="4045200" cy="1235100"/>
          </a:xfrm>
          <a:prstGeom prst="rect">
            <a:avLst/>
          </a:prstGeom>
        </p:spPr>
        <p:txBody>
          <a:bodyPr anchorCtr="0" anchor="t" bIns="91425" lIns="91425" rIns="91425" tIns="91425">
            <a:noAutofit/>
          </a:bodyPr>
          <a:lstStyle/>
          <a:p>
            <a:pPr lvl="0" rtl="0">
              <a:spcBef>
                <a:spcPts val="0"/>
              </a:spcBef>
              <a:buNone/>
            </a:pPr>
            <a:r>
              <a:rPr lang="en">
                <a:solidFill>
                  <a:srgbClr val="000000"/>
                </a:solidFill>
              </a:rPr>
              <a:t>Performance marketing</a:t>
            </a:r>
          </a:p>
        </p:txBody>
      </p:sp>
      <p:sp>
        <p:nvSpPr>
          <p:cNvPr id="287" name="Shape 287"/>
          <p:cNvSpPr txBox="1"/>
          <p:nvPr>
            <p:ph idx="2" type="body"/>
          </p:nvPr>
        </p:nvSpPr>
        <p:spPr>
          <a:xfrm>
            <a:off x="4863300" y="724200"/>
            <a:ext cx="4101000" cy="3695100"/>
          </a:xfrm>
          <a:prstGeom prst="rect">
            <a:avLst/>
          </a:prstGeom>
        </p:spPr>
        <p:txBody>
          <a:bodyPr anchorCtr="0" anchor="ctr" bIns="91425" lIns="91425" rIns="91425" tIns="91425">
            <a:noAutofit/>
          </a:bodyPr>
          <a:lstStyle/>
          <a:p>
            <a:pPr lvl="0" rtl="0">
              <a:spcBef>
                <a:spcPts val="0"/>
              </a:spcBef>
              <a:buNone/>
            </a:pPr>
            <a:r>
              <a:rPr lang="en"/>
              <a:t>Pay-per-click reklama vo vyhľadávaní</a:t>
            </a:r>
          </a:p>
          <a:p>
            <a:pPr lvl="0" rtl="0">
              <a:spcBef>
                <a:spcPts val="0"/>
              </a:spcBef>
              <a:buNone/>
            </a:pPr>
            <a:r>
              <a:rPr lang="en"/>
              <a:t>Optimalizácia pre vyhľadávače</a:t>
            </a:r>
          </a:p>
          <a:p>
            <a:pPr lvl="0" rtl="0">
              <a:spcBef>
                <a:spcPts val="0"/>
              </a:spcBef>
              <a:buNone/>
            </a:pPr>
            <a:r>
              <a:rPr lang="en"/>
              <a:t>Optimalizácia konverzného pomeru</a:t>
            </a:r>
          </a:p>
          <a:p>
            <a:pPr lvl="0" rtl="0">
              <a:spcBef>
                <a:spcPts val="0"/>
              </a:spcBef>
              <a:buNone/>
            </a:pPr>
            <a:r>
              <a:rPr lang="en"/>
              <a:t>Remarketing a email marketing</a:t>
            </a:r>
          </a:p>
        </p:txBody>
      </p:sp>
      <p:pic>
        <p:nvPicPr>
          <p:cNvPr id="288" name="Shape 288"/>
          <p:cNvPicPr preferRelativeResize="0"/>
          <p:nvPr/>
        </p:nvPicPr>
        <p:blipFill>
          <a:blip r:embed="rId3">
            <a:alphaModFix/>
          </a:blip>
          <a:stretch>
            <a:fillRect/>
          </a:stretch>
        </p:blipFill>
        <p:spPr>
          <a:xfrm>
            <a:off x="265500" y="4419299"/>
            <a:ext cx="1165126" cy="5898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292" name="Shape 292"/>
        <p:cNvGrpSpPr/>
        <p:nvPr/>
      </p:nvGrpSpPr>
      <p:grpSpPr>
        <a:xfrm>
          <a:off x="0" y="0"/>
          <a:ext cx="0" cy="0"/>
          <a:chOff x="0" y="0"/>
          <a:chExt cx="0" cy="0"/>
        </a:xfrm>
      </p:grpSpPr>
      <p:sp>
        <p:nvSpPr>
          <p:cNvPr id="293" name="Shape 293"/>
          <p:cNvSpPr txBox="1"/>
          <p:nvPr>
            <p:ph type="title"/>
          </p:nvPr>
        </p:nvSpPr>
        <p:spPr>
          <a:xfrm>
            <a:off x="265500" y="1233175"/>
            <a:ext cx="4045200" cy="1482300"/>
          </a:xfrm>
          <a:prstGeom prst="rect">
            <a:avLst/>
          </a:prstGeom>
        </p:spPr>
        <p:txBody>
          <a:bodyPr anchorCtr="0" anchor="b" bIns="91425" lIns="91425" rIns="91425" tIns="91425">
            <a:noAutofit/>
          </a:bodyPr>
          <a:lstStyle/>
          <a:p>
            <a:pPr lvl="0" rtl="0">
              <a:spcBef>
                <a:spcPts val="0"/>
              </a:spcBef>
              <a:buNone/>
            </a:pPr>
            <a:r>
              <a:t/>
            </a:r>
            <a:endParaRPr/>
          </a:p>
        </p:txBody>
      </p:sp>
      <p:sp>
        <p:nvSpPr>
          <p:cNvPr id="294" name="Shape 294"/>
          <p:cNvSpPr txBox="1"/>
          <p:nvPr>
            <p:ph idx="1" type="subTitle"/>
          </p:nvPr>
        </p:nvSpPr>
        <p:spPr>
          <a:xfrm>
            <a:off x="265500" y="2435675"/>
            <a:ext cx="4045200" cy="1235100"/>
          </a:xfrm>
          <a:prstGeom prst="rect">
            <a:avLst/>
          </a:prstGeom>
        </p:spPr>
        <p:txBody>
          <a:bodyPr anchorCtr="0" anchor="t" bIns="91425" lIns="91425" rIns="91425" tIns="91425">
            <a:noAutofit/>
          </a:bodyPr>
          <a:lstStyle/>
          <a:p>
            <a:pPr lvl="0" rtl="0">
              <a:spcBef>
                <a:spcPts val="0"/>
              </a:spcBef>
              <a:buNone/>
            </a:pPr>
            <a:r>
              <a:rPr lang="en">
                <a:solidFill>
                  <a:srgbClr val="000000"/>
                </a:solidFill>
              </a:rPr>
              <a:t>Content</a:t>
            </a:r>
            <a:r>
              <a:rPr lang="en">
                <a:solidFill>
                  <a:srgbClr val="000000"/>
                </a:solidFill>
              </a:rPr>
              <a:t> marketing</a:t>
            </a:r>
          </a:p>
        </p:txBody>
      </p:sp>
      <p:sp>
        <p:nvSpPr>
          <p:cNvPr id="295" name="Shape 295"/>
          <p:cNvSpPr txBox="1"/>
          <p:nvPr>
            <p:ph idx="2" type="body"/>
          </p:nvPr>
        </p:nvSpPr>
        <p:spPr>
          <a:xfrm>
            <a:off x="4939500" y="724200"/>
            <a:ext cx="3837000" cy="3695100"/>
          </a:xfrm>
          <a:prstGeom prst="rect">
            <a:avLst/>
          </a:prstGeom>
        </p:spPr>
        <p:txBody>
          <a:bodyPr anchorCtr="0" anchor="ctr" bIns="91425" lIns="91425" rIns="91425" tIns="91425">
            <a:noAutofit/>
          </a:bodyPr>
          <a:lstStyle/>
          <a:p>
            <a:pPr lvl="0">
              <a:spcBef>
                <a:spcPts val="0"/>
              </a:spcBef>
              <a:buNone/>
            </a:pPr>
            <a:r>
              <a:t/>
            </a:r>
            <a:endParaRPr/>
          </a:p>
          <a:p>
            <a:pPr lvl="0" rtl="0">
              <a:spcBef>
                <a:spcPts val="0"/>
              </a:spcBef>
              <a:buNone/>
            </a:pPr>
            <a:r>
              <a:rPr lang="en"/>
              <a:t>Budovanie vlastného obsahu</a:t>
            </a:r>
          </a:p>
          <a:p>
            <a:pPr lvl="0" rtl="0">
              <a:spcBef>
                <a:spcPts val="0"/>
              </a:spcBef>
              <a:buNone/>
            </a:pPr>
            <a:r>
              <a:rPr lang="en"/>
              <a:t>Sociálne siete</a:t>
            </a:r>
          </a:p>
        </p:txBody>
      </p:sp>
      <p:pic>
        <p:nvPicPr>
          <p:cNvPr id="296" name="Shape 296"/>
          <p:cNvPicPr preferRelativeResize="0"/>
          <p:nvPr/>
        </p:nvPicPr>
        <p:blipFill>
          <a:blip r:embed="rId3">
            <a:alphaModFix/>
          </a:blip>
          <a:stretch>
            <a:fillRect/>
          </a:stretch>
        </p:blipFill>
        <p:spPr>
          <a:xfrm>
            <a:off x="265500" y="4471074"/>
            <a:ext cx="1165126" cy="5898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300" name="Shape 300"/>
        <p:cNvGrpSpPr/>
        <p:nvPr/>
      </p:nvGrpSpPr>
      <p:grpSpPr>
        <a:xfrm>
          <a:off x="0" y="0"/>
          <a:ext cx="0" cy="0"/>
          <a:chOff x="0" y="0"/>
          <a:chExt cx="0" cy="0"/>
        </a:xfrm>
      </p:grpSpPr>
      <p:sp>
        <p:nvSpPr>
          <p:cNvPr id="301" name="Shape 301"/>
          <p:cNvSpPr txBox="1"/>
          <p:nvPr>
            <p:ph type="title"/>
          </p:nvPr>
        </p:nvSpPr>
        <p:spPr>
          <a:xfrm>
            <a:off x="265500" y="1233175"/>
            <a:ext cx="4045200" cy="1482300"/>
          </a:xfrm>
          <a:prstGeom prst="rect">
            <a:avLst/>
          </a:prstGeom>
        </p:spPr>
        <p:txBody>
          <a:bodyPr anchorCtr="0" anchor="b" bIns="91425" lIns="91425" rIns="91425" tIns="91425">
            <a:noAutofit/>
          </a:bodyPr>
          <a:lstStyle/>
          <a:p>
            <a:pPr lvl="0" rtl="0">
              <a:spcBef>
                <a:spcPts val="0"/>
              </a:spcBef>
              <a:buNone/>
            </a:pPr>
            <a:r>
              <a:t/>
            </a:r>
            <a:endParaRPr/>
          </a:p>
        </p:txBody>
      </p:sp>
      <p:sp>
        <p:nvSpPr>
          <p:cNvPr id="302" name="Shape 302"/>
          <p:cNvSpPr txBox="1"/>
          <p:nvPr>
            <p:ph idx="1" type="subTitle"/>
          </p:nvPr>
        </p:nvSpPr>
        <p:spPr>
          <a:xfrm>
            <a:off x="265500" y="2435675"/>
            <a:ext cx="4045200" cy="1235100"/>
          </a:xfrm>
          <a:prstGeom prst="rect">
            <a:avLst/>
          </a:prstGeom>
        </p:spPr>
        <p:txBody>
          <a:bodyPr anchorCtr="0" anchor="t" bIns="91425" lIns="91425" rIns="91425" tIns="91425">
            <a:noAutofit/>
          </a:bodyPr>
          <a:lstStyle/>
          <a:p>
            <a:pPr lvl="0" rtl="0">
              <a:spcBef>
                <a:spcPts val="0"/>
              </a:spcBef>
              <a:buNone/>
            </a:pPr>
            <a:r>
              <a:rPr lang="en">
                <a:solidFill>
                  <a:srgbClr val="000000"/>
                </a:solidFill>
              </a:rPr>
              <a:t>Brand building</a:t>
            </a:r>
          </a:p>
        </p:txBody>
      </p:sp>
      <p:sp>
        <p:nvSpPr>
          <p:cNvPr id="303" name="Shape 303"/>
          <p:cNvSpPr txBox="1"/>
          <p:nvPr>
            <p:ph idx="2" type="body"/>
          </p:nvPr>
        </p:nvSpPr>
        <p:spPr>
          <a:xfrm>
            <a:off x="4939500" y="724200"/>
            <a:ext cx="3837000" cy="3695100"/>
          </a:xfrm>
          <a:prstGeom prst="rect">
            <a:avLst/>
          </a:prstGeom>
        </p:spPr>
        <p:txBody>
          <a:bodyPr anchorCtr="0" anchor="ctr" bIns="91425" lIns="91425" rIns="91425" tIns="91425">
            <a:noAutofit/>
          </a:bodyPr>
          <a:lstStyle/>
          <a:p>
            <a:pPr lvl="0" rtl="0">
              <a:spcBef>
                <a:spcPts val="0"/>
              </a:spcBef>
              <a:buNone/>
            </a:pPr>
            <a:r>
              <a:t/>
            </a:r>
            <a:endParaRPr/>
          </a:p>
          <a:p>
            <a:pPr lvl="0" rtl="0">
              <a:spcBef>
                <a:spcPts val="0"/>
              </a:spcBef>
              <a:buNone/>
            </a:pPr>
            <a:r>
              <a:rPr lang="en"/>
              <a:t>Video</a:t>
            </a:r>
          </a:p>
          <a:p>
            <a:pPr lvl="0" rtl="0">
              <a:spcBef>
                <a:spcPts val="0"/>
              </a:spcBef>
              <a:buNone/>
            </a:pPr>
            <a:r>
              <a:rPr lang="en"/>
              <a:t>Bannerová reklama</a:t>
            </a:r>
          </a:p>
        </p:txBody>
      </p:sp>
      <p:pic>
        <p:nvPicPr>
          <p:cNvPr id="304" name="Shape 304"/>
          <p:cNvPicPr preferRelativeResize="0"/>
          <p:nvPr/>
        </p:nvPicPr>
        <p:blipFill>
          <a:blip r:embed="rId3">
            <a:alphaModFix/>
          </a:blip>
          <a:stretch>
            <a:fillRect/>
          </a:stretch>
        </p:blipFill>
        <p:spPr>
          <a:xfrm>
            <a:off x="265500" y="4442894"/>
            <a:ext cx="1165126" cy="5898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8" name="Shape 308"/>
        <p:cNvGrpSpPr/>
        <p:nvPr/>
      </p:nvGrpSpPr>
      <p:grpSpPr>
        <a:xfrm>
          <a:off x="0" y="0"/>
          <a:ext cx="0" cy="0"/>
          <a:chOff x="0" y="0"/>
          <a:chExt cx="0" cy="0"/>
        </a:xfrm>
      </p:grpSpPr>
      <p:sp>
        <p:nvSpPr>
          <p:cNvPr id="309" name="Shape 309"/>
          <p:cNvSpPr txBox="1"/>
          <p:nvPr>
            <p:ph type="title"/>
          </p:nvPr>
        </p:nvSpPr>
        <p:spPr>
          <a:xfrm>
            <a:off x="311700" y="1443325"/>
            <a:ext cx="8520600" cy="2243700"/>
          </a:xfrm>
          <a:prstGeom prst="rect">
            <a:avLst/>
          </a:prstGeom>
        </p:spPr>
        <p:txBody>
          <a:bodyPr anchorCtr="0" anchor="ctr" bIns="91425" lIns="91425" rIns="91425" tIns="91425">
            <a:noAutofit/>
          </a:bodyPr>
          <a:lstStyle/>
          <a:p>
            <a:pPr lvl="0">
              <a:spcBef>
                <a:spcPts val="0"/>
              </a:spcBef>
              <a:buNone/>
            </a:pPr>
            <a:r>
              <a:rPr lang="en"/>
              <a:t>I.</a:t>
            </a:r>
          </a:p>
          <a:p>
            <a:pPr lvl="0">
              <a:spcBef>
                <a:spcPts val="0"/>
              </a:spcBef>
              <a:buNone/>
            </a:pPr>
            <a:r>
              <a:rPr lang="en"/>
              <a:t>Performance marketing</a:t>
            </a:r>
          </a:p>
        </p:txBody>
      </p:sp>
      <p:pic>
        <p:nvPicPr>
          <p:cNvPr id="310" name="Shape 310"/>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311" name="Shape 311"/>
          <p:cNvPicPr preferRelativeResize="0"/>
          <p:nvPr/>
        </p:nvPicPr>
        <p:blipFill>
          <a:blip r:embed="rId4">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315" name="Shape 315"/>
        <p:cNvGrpSpPr/>
        <p:nvPr/>
      </p:nvGrpSpPr>
      <p:grpSpPr>
        <a:xfrm>
          <a:off x="0" y="0"/>
          <a:ext cx="0" cy="0"/>
          <a:chOff x="0" y="0"/>
          <a:chExt cx="0" cy="0"/>
        </a:xfrm>
      </p:grpSpPr>
      <p:sp>
        <p:nvSpPr>
          <p:cNvPr id="316" name="Shape 316"/>
          <p:cNvSpPr txBox="1"/>
          <p:nvPr>
            <p:ph type="title"/>
          </p:nvPr>
        </p:nvSpPr>
        <p:spPr>
          <a:xfrm>
            <a:off x="265500" y="1233175"/>
            <a:ext cx="4045200" cy="1482300"/>
          </a:xfrm>
          <a:prstGeom prst="rect">
            <a:avLst/>
          </a:prstGeom>
        </p:spPr>
        <p:txBody>
          <a:bodyPr anchorCtr="0" anchor="b" bIns="91425" lIns="91425" rIns="91425" tIns="91425">
            <a:noAutofit/>
          </a:bodyPr>
          <a:lstStyle/>
          <a:p>
            <a:pPr lvl="0" rtl="0">
              <a:spcBef>
                <a:spcPts val="0"/>
              </a:spcBef>
              <a:buNone/>
            </a:pPr>
            <a:r>
              <a:t/>
            </a:r>
            <a:endParaRPr/>
          </a:p>
        </p:txBody>
      </p:sp>
      <p:sp>
        <p:nvSpPr>
          <p:cNvPr id="317" name="Shape 317"/>
          <p:cNvSpPr txBox="1"/>
          <p:nvPr>
            <p:ph idx="1" type="subTitle"/>
          </p:nvPr>
        </p:nvSpPr>
        <p:spPr>
          <a:xfrm>
            <a:off x="265500" y="2435675"/>
            <a:ext cx="4045200" cy="1235100"/>
          </a:xfrm>
          <a:prstGeom prst="rect">
            <a:avLst/>
          </a:prstGeom>
        </p:spPr>
        <p:txBody>
          <a:bodyPr anchorCtr="0" anchor="t" bIns="91425" lIns="91425" rIns="91425" tIns="91425">
            <a:noAutofit/>
          </a:bodyPr>
          <a:lstStyle/>
          <a:p>
            <a:pPr lvl="0" rtl="0">
              <a:spcBef>
                <a:spcPts val="0"/>
              </a:spcBef>
              <a:buNone/>
            </a:pPr>
            <a:r>
              <a:rPr lang="en">
                <a:solidFill>
                  <a:srgbClr val="000000"/>
                </a:solidFill>
              </a:rPr>
              <a:t>Performance marketing</a:t>
            </a:r>
          </a:p>
        </p:txBody>
      </p:sp>
      <p:sp>
        <p:nvSpPr>
          <p:cNvPr id="318" name="Shape 318"/>
          <p:cNvSpPr txBox="1"/>
          <p:nvPr>
            <p:ph idx="2" type="body"/>
          </p:nvPr>
        </p:nvSpPr>
        <p:spPr>
          <a:xfrm>
            <a:off x="4863300" y="724200"/>
            <a:ext cx="4101000" cy="3695100"/>
          </a:xfrm>
          <a:prstGeom prst="rect">
            <a:avLst/>
          </a:prstGeom>
        </p:spPr>
        <p:txBody>
          <a:bodyPr anchorCtr="0" anchor="ctr" bIns="91425" lIns="91425" rIns="91425" tIns="91425">
            <a:noAutofit/>
          </a:bodyPr>
          <a:lstStyle/>
          <a:p>
            <a:pPr lvl="0" rtl="0">
              <a:spcBef>
                <a:spcPts val="0"/>
              </a:spcBef>
              <a:buNone/>
            </a:pPr>
            <a:r>
              <a:rPr lang="en"/>
              <a:t>Pay-per-click reklama vo vyhľadávaní</a:t>
            </a:r>
          </a:p>
          <a:p>
            <a:pPr lvl="0" rtl="0">
              <a:spcBef>
                <a:spcPts val="0"/>
              </a:spcBef>
              <a:buNone/>
            </a:pPr>
            <a:r>
              <a:rPr lang="en"/>
              <a:t>Optimalizácia pre vyhľadávače</a:t>
            </a:r>
          </a:p>
          <a:p>
            <a:pPr lvl="0">
              <a:spcBef>
                <a:spcPts val="0"/>
              </a:spcBef>
              <a:buNone/>
            </a:pPr>
            <a:r>
              <a:rPr lang="en"/>
              <a:t>Optimalizácia konverzného pomeru</a:t>
            </a:r>
          </a:p>
          <a:p>
            <a:pPr lvl="0" rtl="0">
              <a:spcBef>
                <a:spcPts val="0"/>
              </a:spcBef>
              <a:buNone/>
            </a:pPr>
            <a:r>
              <a:rPr lang="en"/>
              <a:t>Remarketing a email marketing</a:t>
            </a:r>
          </a:p>
        </p:txBody>
      </p:sp>
      <p:pic>
        <p:nvPicPr>
          <p:cNvPr id="319" name="Shape 319"/>
          <p:cNvPicPr preferRelativeResize="0"/>
          <p:nvPr/>
        </p:nvPicPr>
        <p:blipFill>
          <a:blip r:embed="rId3">
            <a:alphaModFix/>
          </a:blip>
          <a:stretch>
            <a:fillRect/>
          </a:stretch>
        </p:blipFill>
        <p:spPr>
          <a:xfrm>
            <a:off x="265500" y="4412074"/>
            <a:ext cx="1165126" cy="5898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3" name="Shape 323"/>
        <p:cNvGrpSpPr/>
        <p:nvPr/>
      </p:nvGrpSpPr>
      <p:grpSpPr>
        <a:xfrm>
          <a:off x="0" y="0"/>
          <a:ext cx="0" cy="0"/>
          <a:chOff x="0" y="0"/>
          <a:chExt cx="0" cy="0"/>
        </a:xfrm>
      </p:grpSpPr>
      <p:sp>
        <p:nvSpPr>
          <p:cNvPr id="324" name="Shape 324"/>
          <p:cNvSpPr txBox="1"/>
          <p:nvPr>
            <p:ph type="title"/>
          </p:nvPr>
        </p:nvSpPr>
        <p:spPr>
          <a:xfrm>
            <a:off x="311700" y="1443325"/>
            <a:ext cx="8520600" cy="2243700"/>
          </a:xfrm>
          <a:prstGeom prst="rect">
            <a:avLst/>
          </a:prstGeom>
        </p:spPr>
        <p:txBody>
          <a:bodyPr anchorCtr="0" anchor="ctr" bIns="91425" lIns="91425" rIns="91425" tIns="91425">
            <a:noAutofit/>
          </a:bodyPr>
          <a:lstStyle/>
          <a:p>
            <a:pPr lvl="0">
              <a:spcBef>
                <a:spcPts val="0"/>
              </a:spcBef>
              <a:buNone/>
            </a:pPr>
            <a:r>
              <a:rPr lang="en"/>
              <a:t>Pay-per-click vo vyhľadávaní </a:t>
            </a:r>
          </a:p>
          <a:p>
            <a:pPr lvl="0" rtl="0">
              <a:spcBef>
                <a:spcPts val="0"/>
              </a:spcBef>
              <a:buNone/>
            </a:pPr>
            <a:r>
              <a:rPr lang="en"/>
              <a:t>(PPC)</a:t>
            </a:r>
          </a:p>
        </p:txBody>
      </p:sp>
      <p:pic>
        <p:nvPicPr>
          <p:cNvPr id="325" name="Shape 325"/>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326" name="Shape 326"/>
          <p:cNvPicPr preferRelativeResize="0"/>
          <p:nvPr/>
        </p:nvPicPr>
        <p:blipFill>
          <a:blip r:embed="rId4">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4" name="Shape 74"/>
        <p:cNvGrpSpPr/>
        <p:nvPr/>
      </p:nvGrpSpPr>
      <p:grpSpPr>
        <a:xfrm>
          <a:off x="0" y="0"/>
          <a:ext cx="0" cy="0"/>
          <a:chOff x="0" y="0"/>
          <a:chExt cx="0" cy="0"/>
        </a:xfrm>
      </p:grpSpPr>
      <p:sp>
        <p:nvSpPr>
          <p:cNvPr id="75" name="Shape 7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Obsah</a:t>
            </a:r>
          </a:p>
        </p:txBody>
      </p:sp>
      <p:sp>
        <p:nvSpPr>
          <p:cNvPr id="76" name="Shape 76"/>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lnSpc>
                <a:spcPct val="200000"/>
              </a:lnSpc>
              <a:spcBef>
                <a:spcPts val="0"/>
              </a:spcBef>
              <a:buClr>
                <a:srgbClr val="FFFFFF"/>
              </a:buClr>
              <a:buAutoNum type="arabicPeriod"/>
            </a:pPr>
            <a:r>
              <a:rPr lang="en">
                <a:solidFill>
                  <a:srgbClr val="FFFFFF"/>
                </a:solidFill>
              </a:rPr>
              <a:t>Ako prebieha nákupný proces</a:t>
            </a:r>
          </a:p>
          <a:p>
            <a:pPr indent="-228600" lvl="0" marL="457200" rtl="0">
              <a:lnSpc>
                <a:spcPct val="200000"/>
              </a:lnSpc>
              <a:spcBef>
                <a:spcPts val="0"/>
              </a:spcBef>
              <a:buClr>
                <a:srgbClr val="FFFFFF"/>
              </a:buClr>
              <a:buAutoNum type="arabicPeriod"/>
            </a:pPr>
            <a:r>
              <a:rPr lang="en">
                <a:solidFill>
                  <a:srgbClr val="FFFFFF"/>
                </a:solidFill>
              </a:rPr>
              <a:t>Web je jadro úspechu v online marketingu</a:t>
            </a:r>
          </a:p>
          <a:p>
            <a:pPr indent="-228600" lvl="0" marL="457200" rtl="0">
              <a:lnSpc>
                <a:spcPct val="200000"/>
              </a:lnSpc>
              <a:spcBef>
                <a:spcPts val="0"/>
              </a:spcBef>
              <a:buClr>
                <a:srgbClr val="FFFFFF"/>
              </a:buClr>
              <a:buAutoNum type="arabicPeriod"/>
            </a:pPr>
            <a:r>
              <a:rPr lang="en">
                <a:solidFill>
                  <a:srgbClr val="FFFFFF"/>
                </a:solidFill>
              </a:rPr>
              <a:t>Vytvorenie marketingového profilu firmy</a:t>
            </a:r>
          </a:p>
          <a:p>
            <a:pPr indent="-228600" lvl="0" marL="457200" rtl="0">
              <a:lnSpc>
                <a:spcPct val="200000"/>
              </a:lnSpc>
              <a:spcBef>
                <a:spcPts val="0"/>
              </a:spcBef>
              <a:buClr>
                <a:srgbClr val="FFFFFF"/>
              </a:buClr>
              <a:buAutoNum type="arabicPeriod"/>
            </a:pPr>
            <a:r>
              <a:rPr b="1" lang="en">
                <a:solidFill>
                  <a:srgbClr val="FFFFFF"/>
                </a:solidFill>
              </a:rPr>
              <a:t>Tri piliere online marketingu</a:t>
            </a:r>
          </a:p>
          <a:p>
            <a:pPr indent="-228600" lvl="0" marL="457200" rtl="0">
              <a:lnSpc>
                <a:spcPct val="200000"/>
              </a:lnSpc>
              <a:spcBef>
                <a:spcPts val="0"/>
              </a:spcBef>
              <a:buClr>
                <a:srgbClr val="FFFFFF"/>
              </a:buClr>
              <a:buAutoNum type="arabicPeriod"/>
            </a:pPr>
            <a:r>
              <a:rPr lang="en">
                <a:solidFill>
                  <a:srgbClr val="FFFFFF"/>
                </a:solidFill>
              </a:rPr>
              <a:t>Dajme to celé dohromady</a:t>
            </a:r>
          </a:p>
          <a:p>
            <a:pPr indent="-228600" lvl="0" marL="457200">
              <a:lnSpc>
                <a:spcPct val="200000"/>
              </a:lnSpc>
              <a:spcBef>
                <a:spcPts val="0"/>
              </a:spcBef>
              <a:buClr>
                <a:srgbClr val="FFFFFF"/>
              </a:buClr>
              <a:buAutoNum type="arabicPeriod"/>
            </a:pPr>
            <a:r>
              <a:rPr lang="en">
                <a:solidFill>
                  <a:srgbClr val="FFFFFF"/>
                </a:solidFill>
              </a:rPr>
              <a:t>Ako komunikovať zadanie agentúre</a:t>
            </a:r>
          </a:p>
        </p:txBody>
      </p:sp>
      <p:pic>
        <p:nvPicPr>
          <p:cNvPr id="77" name="Shape 77"/>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78" name="Shape 78"/>
          <p:cNvPicPr preferRelativeResize="0"/>
          <p:nvPr/>
        </p:nvPicPr>
        <p:blipFill>
          <a:blip r:embed="rId4">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330" name="Shape 330"/>
        <p:cNvGrpSpPr/>
        <p:nvPr/>
      </p:nvGrpSpPr>
      <p:grpSpPr>
        <a:xfrm>
          <a:off x="0" y="0"/>
          <a:ext cx="0" cy="0"/>
          <a:chOff x="0" y="0"/>
          <a:chExt cx="0" cy="0"/>
        </a:xfrm>
      </p:grpSpPr>
      <p:sp>
        <p:nvSpPr>
          <p:cNvPr id="331" name="Shape 331"/>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solidFill>
                  <a:srgbClr val="000000"/>
                </a:solidFill>
              </a:rPr>
              <a:t>Pay-per-click reklama vo vyhľadávaní</a:t>
            </a:r>
          </a:p>
        </p:txBody>
      </p:sp>
      <p:pic>
        <p:nvPicPr>
          <p:cNvPr id="332" name="Shape 332"/>
          <p:cNvPicPr preferRelativeResize="0"/>
          <p:nvPr/>
        </p:nvPicPr>
        <p:blipFill>
          <a:blip r:embed="rId3">
            <a:alphaModFix/>
          </a:blip>
          <a:stretch>
            <a:fillRect/>
          </a:stretch>
        </p:blipFill>
        <p:spPr>
          <a:xfrm>
            <a:off x="200274" y="1112304"/>
            <a:ext cx="5637160" cy="4031199"/>
          </a:xfrm>
          <a:prstGeom prst="rect">
            <a:avLst/>
          </a:prstGeom>
          <a:noFill/>
          <a:ln>
            <a:noFill/>
          </a:ln>
        </p:spPr>
      </p:pic>
      <p:pic>
        <p:nvPicPr>
          <p:cNvPr id="333" name="Shape 333"/>
          <p:cNvPicPr preferRelativeResize="0"/>
          <p:nvPr/>
        </p:nvPicPr>
        <p:blipFill>
          <a:blip r:embed="rId4">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7" name="Shape 337"/>
        <p:cNvGrpSpPr/>
        <p:nvPr/>
      </p:nvGrpSpPr>
      <p:grpSpPr>
        <a:xfrm>
          <a:off x="0" y="0"/>
          <a:ext cx="0" cy="0"/>
          <a:chOff x="0" y="0"/>
          <a:chExt cx="0" cy="0"/>
        </a:xfrm>
      </p:grpSpPr>
      <p:sp>
        <p:nvSpPr>
          <p:cNvPr id="338" name="Shape 338"/>
          <p:cNvSpPr txBox="1"/>
          <p:nvPr>
            <p:ph type="title"/>
          </p:nvPr>
        </p:nvSpPr>
        <p:spPr>
          <a:xfrm>
            <a:off x="311700" y="1563325"/>
            <a:ext cx="8520600" cy="1963500"/>
          </a:xfrm>
          <a:prstGeom prst="rect">
            <a:avLst/>
          </a:prstGeom>
        </p:spPr>
        <p:txBody>
          <a:bodyPr anchorCtr="0" anchor="b" bIns="91425" lIns="91425" rIns="91425" tIns="91425">
            <a:noAutofit/>
          </a:bodyPr>
          <a:lstStyle/>
          <a:p>
            <a:pPr lvl="0" rtl="0">
              <a:spcBef>
                <a:spcPts val="0"/>
              </a:spcBef>
              <a:buNone/>
            </a:pPr>
            <a:r>
              <a:rPr lang="en"/>
              <a:t>64,6 %</a:t>
            </a:r>
          </a:p>
        </p:txBody>
      </p:sp>
      <p:sp>
        <p:nvSpPr>
          <p:cNvPr id="339" name="Shape 339"/>
          <p:cNvSpPr txBox="1"/>
          <p:nvPr>
            <p:ph idx="1" type="body"/>
          </p:nvPr>
        </p:nvSpPr>
        <p:spPr>
          <a:xfrm>
            <a:off x="311700" y="3990425"/>
            <a:ext cx="8520600" cy="916800"/>
          </a:xfrm>
          <a:prstGeom prst="rect">
            <a:avLst/>
          </a:prstGeom>
        </p:spPr>
        <p:txBody>
          <a:bodyPr anchorCtr="0" anchor="t" bIns="91425" lIns="91425" rIns="91425" tIns="91425">
            <a:noAutofit/>
          </a:bodyPr>
          <a:lstStyle/>
          <a:p>
            <a:pPr lvl="0" rtl="0">
              <a:spcBef>
                <a:spcPts val="0"/>
              </a:spcBef>
              <a:buNone/>
            </a:pPr>
            <a:r>
              <a:rPr lang="en">
                <a:solidFill>
                  <a:srgbClr val="FFFFFF"/>
                </a:solidFill>
              </a:rPr>
              <a:t>zákazníkov klikne na reklamu keď plánuje nákup online </a:t>
            </a:r>
          </a:p>
        </p:txBody>
      </p:sp>
      <p:pic>
        <p:nvPicPr>
          <p:cNvPr id="340" name="Shape 340"/>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341" name="Shape 341"/>
          <p:cNvPicPr preferRelativeResize="0"/>
          <p:nvPr/>
        </p:nvPicPr>
        <p:blipFill>
          <a:blip r:embed="rId4">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345" name="Shape 345"/>
        <p:cNvGrpSpPr/>
        <p:nvPr/>
      </p:nvGrpSpPr>
      <p:grpSpPr>
        <a:xfrm>
          <a:off x="0" y="0"/>
          <a:ext cx="0" cy="0"/>
          <a:chOff x="0" y="0"/>
          <a:chExt cx="0" cy="0"/>
        </a:xfrm>
      </p:grpSpPr>
      <p:sp>
        <p:nvSpPr>
          <p:cNvPr id="346" name="Shape 34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Pay-per-click reklama vo vyhľadávaní</a:t>
            </a:r>
          </a:p>
        </p:txBody>
      </p:sp>
      <p:sp>
        <p:nvSpPr>
          <p:cNvPr id="347" name="Shape 347"/>
          <p:cNvSpPr txBox="1"/>
          <p:nvPr>
            <p:ph idx="1" type="body"/>
          </p:nvPr>
        </p:nvSpPr>
        <p:spPr>
          <a:xfrm>
            <a:off x="311700" y="1152475"/>
            <a:ext cx="3999900" cy="3416400"/>
          </a:xfrm>
          <a:prstGeom prst="rect">
            <a:avLst/>
          </a:prstGeom>
        </p:spPr>
        <p:txBody>
          <a:bodyPr anchorCtr="0" anchor="t" bIns="91425" lIns="91425" rIns="91425" tIns="91425">
            <a:noAutofit/>
          </a:bodyPr>
          <a:lstStyle/>
          <a:p>
            <a:pPr lvl="0" rtl="0">
              <a:spcBef>
                <a:spcPts val="0"/>
              </a:spcBef>
              <a:buNone/>
            </a:pPr>
            <a:r>
              <a:rPr b="1" lang="en">
                <a:solidFill>
                  <a:srgbClr val="000000"/>
                </a:solidFill>
              </a:rPr>
              <a:t>Čo to je:</a:t>
            </a:r>
          </a:p>
          <a:p>
            <a:pPr lvl="0" rtl="0">
              <a:spcBef>
                <a:spcPts val="0"/>
              </a:spcBef>
              <a:buNone/>
            </a:pPr>
            <a:r>
              <a:rPr lang="en">
                <a:solidFill>
                  <a:srgbClr val="000000"/>
                </a:solidFill>
              </a:rPr>
              <a:t>Reklama zobrazujúca sa vo výsledkoch vyhľadávania v Google, Bing, Seznam, či iných vyhľadávačoch</a:t>
            </a:r>
          </a:p>
        </p:txBody>
      </p:sp>
      <p:sp>
        <p:nvSpPr>
          <p:cNvPr id="348" name="Shape 348"/>
          <p:cNvSpPr txBox="1"/>
          <p:nvPr>
            <p:ph idx="2" type="body"/>
          </p:nvPr>
        </p:nvSpPr>
        <p:spPr>
          <a:xfrm>
            <a:off x="4832400" y="1017725"/>
            <a:ext cx="3999900" cy="3551100"/>
          </a:xfrm>
          <a:prstGeom prst="rect">
            <a:avLst/>
          </a:prstGeom>
        </p:spPr>
        <p:txBody>
          <a:bodyPr anchorCtr="0" anchor="t" bIns="91425" lIns="91425" rIns="91425" tIns="91425">
            <a:noAutofit/>
          </a:bodyPr>
          <a:lstStyle/>
          <a:p>
            <a:pPr lvl="0" rtl="0">
              <a:spcBef>
                <a:spcPts val="0"/>
              </a:spcBef>
              <a:buNone/>
            </a:pPr>
            <a:r>
              <a:rPr b="1" lang="en">
                <a:solidFill>
                  <a:srgbClr val="000000"/>
                </a:solidFill>
              </a:rPr>
              <a:t>Pre koho je to určené:</a:t>
            </a:r>
          </a:p>
          <a:p>
            <a:pPr lvl="0">
              <a:spcBef>
                <a:spcPts val="0"/>
              </a:spcBef>
              <a:buNone/>
            </a:pPr>
            <a:r>
              <a:rPr lang="en">
                <a:solidFill>
                  <a:srgbClr val="000000"/>
                </a:solidFill>
              </a:rPr>
              <a:t>Najlepšie výsledky dosahuje v B2C segmente (funguje však aj pre B2B)</a:t>
            </a:r>
          </a:p>
          <a:p>
            <a:pPr lvl="0">
              <a:spcBef>
                <a:spcPts val="0"/>
              </a:spcBef>
              <a:buNone/>
            </a:pPr>
            <a:r>
              <a:rPr lang="en">
                <a:solidFill>
                  <a:srgbClr val="000000"/>
                </a:solidFill>
              </a:rPr>
              <a:t>Funguje vo fázach B a C nákupného procesu.</a:t>
            </a:r>
          </a:p>
          <a:p>
            <a:pPr lvl="0">
              <a:spcBef>
                <a:spcPts val="0"/>
              </a:spcBef>
              <a:buNone/>
            </a:pPr>
            <a:r>
              <a:rPr lang="en">
                <a:solidFill>
                  <a:srgbClr val="000000"/>
                </a:solidFill>
              </a:rPr>
              <a:t>Výsledky prináša takmer okamžite.</a:t>
            </a:r>
          </a:p>
          <a:p>
            <a:pPr lvl="0" rtl="0">
              <a:spcBef>
                <a:spcPts val="0"/>
              </a:spcBef>
              <a:buNone/>
            </a:pPr>
            <a:r>
              <a:t/>
            </a:r>
            <a:endParaRPr>
              <a:solidFill>
                <a:srgbClr val="000000"/>
              </a:solidFill>
            </a:endParaRPr>
          </a:p>
        </p:txBody>
      </p:sp>
      <p:pic>
        <p:nvPicPr>
          <p:cNvPr id="349" name="Shape 349"/>
          <p:cNvPicPr preferRelativeResize="0"/>
          <p:nvPr/>
        </p:nvPicPr>
        <p:blipFill>
          <a:blip r:embed="rId3">
            <a:alphaModFix/>
          </a:blip>
          <a:stretch>
            <a:fillRect/>
          </a:stretch>
        </p:blipFill>
        <p:spPr>
          <a:xfrm>
            <a:off x="5320449" y="2850799"/>
            <a:ext cx="3013650" cy="2292700"/>
          </a:xfrm>
          <a:prstGeom prst="rect">
            <a:avLst/>
          </a:prstGeom>
          <a:noFill/>
          <a:ln>
            <a:noFill/>
          </a:ln>
        </p:spPr>
      </p:pic>
      <p:pic>
        <p:nvPicPr>
          <p:cNvPr id="350" name="Shape 350"/>
          <p:cNvPicPr preferRelativeResize="0"/>
          <p:nvPr/>
        </p:nvPicPr>
        <p:blipFill>
          <a:blip r:embed="rId4">
            <a:alphaModFix/>
          </a:blip>
          <a:stretch>
            <a:fillRect/>
          </a:stretch>
        </p:blipFill>
        <p:spPr>
          <a:xfrm>
            <a:off x="311700" y="4412074"/>
            <a:ext cx="1165126" cy="5898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354" name="Shape 354"/>
        <p:cNvGrpSpPr/>
        <p:nvPr/>
      </p:nvGrpSpPr>
      <p:grpSpPr>
        <a:xfrm>
          <a:off x="0" y="0"/>
          <a:ext cx="0" cy="0"/>
          <a:chOff x="0" y="0"/>
          <a:chExt cx="0" cy="0"/>
        </a:xfrm>
      </p:grpSpPr>
      <p:sp>
        <p:nvSpPr>
          <p:cNvPr id="355" name="Shape 35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solidFill>
                  <a:srgbClr val="000000"/>
                </a:solidFill>
              </a:rPr>
              <a:t>Pay-per-click reklama vo vyhľadávaní</a:t>
            </a:r>
          </a:p>
        </p:txBody>
      </p:sp>
      <p:sp>
        <p:nvSpPr>
          <p:cNvPr id="356" name="Shape 356"/>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a:solidFill>
                  <a:srgbClr val="000000"/>
                </a:solidFill>
              </a:rPr>
              <a:t>Aké metriky sledovať?</a:t>
            </a:r>
          </a:p>
          <a:p>
            <a:pPr indent="-228600" lvl="0" marL="457200" rtl="0">
              <a:spcBef>
                <a:spcPts val="0"/>
              </a:spcBef>
              <a:buClr>
                <a:srgbClr val="000000"/>
              </a:buClr>
              <a:buChar char="-"/>
            </a:pPr>
            <a:r>
              <a:rPr lang="en">
                <a:solidFill>
                  <a:srgbClr val="000000"/>
                </a:solidFill>
              </a:rPr>
              <a:t>CPC - cost per click - cena prekliku</a:t>
            </a:r>
          </a:p>
          <a:p>
            <a:pPr indent="-228600" lvl="0" marL="457200" rtl="0">
              <a:spcBef>
                <a:spcPts val="0"/>
              </a:spcBef>
              <a:buClr>
                <a:srgbClr val="000000"/>
              </a:buClr>
              <a:buChar char="-"/>
            </a:pPr>
            <a:r>
              <a:rPr lang="en">
                <a:solidFill>
                  <a:srgbClr val="000000"/>
                </a:solidFill>
              </a:rPr>
              <a:t>CTR - click-through rate - miera prekliku</a:t>
            </a:r>
          </a:p>
          <a:p>
            <a:pPr indent="-228600" lvl="0" marL="457200" rtl="0">
              <a:spcBef>
                <a:spcPts val="0"/>
              </a:spcBef>
              <a:buClr>
                <a:srgbClr val="000000"/>
              </a:buClr>
              <a:buChar char="-"/>
            </a:pPr>
            <a:r>
              <a:rPr lang="en">
                <a:solidFill>
                  <a:srgbClr val="000000"/>
                </a:solidFill>
              </a:rPr>
              <a:t>CR - conversion rate - miera konverzie</a:t>
            </a:r>
          </a:p>
          <a:p>
            <a:pPr indent="-228600" lvl="0" marL="457200">
              <a:spcBef>
                <a:spcPts val="0"/>
              </a:spcBef>
              <a:buClr>
                <a:srgbClr val="000000"/>
              </a:buClr>
              <a:buChar char="-"/>
            </a:pPr>
            <a:r>
              <a:rPr b="1" lang="en">
                <a:solidFill>
                  <a:srgbClr val="000000"/>
                </a:solidFill>
              </a:rPr>
              <a:t>CPA - cost per action - cena za vykonanú akciu/konverziu</a:t>
            </a:r>
          </a:p>
        </p:txBody>
      </p:sp>
      <p:pic>
        <p:nvPicPr>
          <p:cNvPr id="357" name="Shape 357"/>
          <p:cNvPicPr preferRelativeResize="0"/>
          <p:nvPr/>
        </p:nvPicPr>
        <p:blipFill>
          <a:blip r:embed="rId3">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361" name="Shape 361"/>
        <p:cNvGrpSpPr/>
        <p:nvPr/>
      </p:nvGrpSpPr>
      <p:grpSpPr>
        <a:xfrm>
          <a:off x="0" y="0"/>
          <a:ext cx="0" cy="0"/>
          <a:chOff x="0" y="0"/>
          <a:chExt cx="0" cy="0"/>
        </a:xfrm>
      </p:grpSpPr>
      <p:sp>
        <p:nvSpPr>
          <p:cNvPr id="362" name="Shape 36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Pay-per-click reklama vo vyhľadávaní</a:t>
            </a:r>
          </a:p>
        </p:txBody>
      </p:sp>
      <p:sp>
        <p:nvSpPr>
          <p:cNvPr id="363" name="Shape 363"/>
          <p:cNvSpPr txBox="1"/>
          <p:nvPr/>
        </p:nvSpPr>
        <p:spPr>
          <a:xfrm>
            <a:off x="7599000" y="4605525"/>
            <a:ext cx="1233300" cy="367500"/>
          </a:xfrm>
          <a:prstGeom prst="rect">
            <a:avLst/>
          </a:prstGeom>
          <a:noFill/>
          <a:ln>
            <a:noFill/>
          </a:ln>
        </p:spPr>
        <p:txBody>
          <a:bodyPr anchorCtr="0" anchor="t" bIns="91425" lIns="91425" rIns="91425" tIns="91425">
            <a:noAutofit/>
          </a:bodyPr>
          <a:lstStyle/>
          <a:p>
            <a:pPr lvl="0" rtl="0" algn="r">
              <a:spcBef>
                <a:spcPts val="0"/>
              </a:spcBef>
              <a:buNone/>
            </a:pPr>
            <a:r>
              <a:rPr lang="en"/>
              <a:t>Zlé PPC</a:t>
            </a:r>
          </a:p>
        </p:txBody>
      </p:sp>
      <p:pic>
        <p:nvPicPr>
          <p:cNvPr id="364" name="Shape 364"/>
          <p:cNvPicPr preferRelativeResize="0"/>
          <p:nvPr/>
        </p:nvPicPr>
        <p:blipFill>
          <a:blip r:embed="rId3">
            <a:alphaModFix/>
          </a:blip>
          <a:stretch>
            <a:fillRect/>
          </a:stretch>
        </p:blipFill>
        <p:spPr>
          <a:xfrm>
            <a:off x="428225" y="1130750"/>
            <a:ext cx="6724650" cy="3600450"/>
          </a:xfrm>
          <a:prstGeom prst="rect">
            <a:avLst/>
          </a:prstGeom>
          <a:noFill/>
          <a:ln>
            <a:noFill/>
          </a:ln>
        </p:spPr>
      </p:pic>
      <p:pic>
        <p:nvPicPr>
          <p:cNvPr id="365" name="Shape 365"/>
          <p:cNvPicPr preferRelativeResize="0"/>
          <p:nvPr/>
        </p:nvPicPr>
        <p:blipFill>
          <a:blip r:embed="rId4">
            <a:alphaModFix/>
          </a:blip>
          <a:stretch>
            <a:fillRect/>
          </a:stretch>
        </p:blipFill>
        <p:spPr>
          <a:xfrm>
            <a:off x="7785850" y="154299"/>
            <a:ext cx="1165125" cy="5898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369" name="Shape 369"/>
        <p:cNvGrpSpPr/>
        <p:nvPr/>
      </p:nvGrpSpPr>
      <p:grpSpPr>
        <a:xfrm>
          <a:off x="0" y="0"/>
          <a:ext cx="0" cy="0"/>
          <a:chOff x="0" y="0"/>
          <a:chExt cx="0" cy="0"/>
        </a:xfrm>
      </p:grpSpPr>
      <p:sp>
        <p:nvSpPr>
          <p:cNvPr id="370" name="Shape 37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Pay-per-click reklama vo vyhľadávaní</a:t>
            </a:r>
          </a:p>
        </p:txBody>
      </p:sp>
      <p:sp>
        <p:nvSpPr>
          <p:cNvPr id="371" name="Shape 371"/>
          <p:cNvSpPr txBox="1"/>
          <p:nvPr/>
        </p:nvSpPr>
        <p:spPr>
          <a:xfrm>
            <a:off x="7415325" y="2159725"/>
            <a:ext cx="1233300" cy="367500"/>
          </a:xfrm>
          <a:prstGeom prst="rect">
            <a:avLst/>
          </a:prstGeom>
          <a:noFill/>
          <a:ln>
            <a:noFill/>
          </a:ln>
        </p:spPr>
        <p:txBody>
          <a:bodyPr anchorCtr="0" anchor="t" bIns="91425" lIns="91425" rIns="91425" tIns="91425">
            <a:noAutofit/>
          </a:bodyPr>
          <a:lstStyle/>
          <a:p>
            <a:pPr lvl="0" rtl="0" algn="r">
              <a:spcBef>
                <a:spcPts val="0"/>
              </a:spcBef>
              <a:buNone/>
            </a:pPr>
            <a:r>
              <a:rPr lang="en"/>
              <a:t>Zlé PPC</a:t>
            </a:r>
          </a:p>
        </p:txBody>
      </p:sp>
      <p:pic>
        <p:nvPicPr>
          <p:cNvPr id="372" name="Shape 372"/>
          <p:cNvPicPr preferRelativeResize="0"/>
          <p:nvPr/>
        </p:nvPicPr>
        <p:blipFill>
          <a:blip r:embed="rId3">
            <a:alphaModFix/>
          </a:blip>
          <a:stretch>
            <a:fillRect/>
          </a:stretch>
        </p:blipFill>
        <p:spPr>
          <a:xfrm>
            <a:off x="311700" y="1511275"/>
            <a:ext cx="5922699" cy="1015950"/>
          </a:xfrm>
          <a:prstGeom prst="rect">
            <a:avLst/>
          </a:prstGeom>
          <a:noFill/>
          <a:ln>
            <a:noFill/>
          </a:ln>
        </p:spPr>
      </p:pic>
      <p:sp>
        <p:nvSpPr>
          <p:cNvPr id="373" name="Shape 373"/>
          <p:cNvSpPr txBox="1"/>
          <p:nvPr/>
        </p:nvSpPr>
        <p:spPr>
          <a:xfrm>
            <a:off x="7415325" y="4031000"/>
            <a:ext cx="1233300" cy="367500"/>
          </a:xfrm>
          <a:prstGeom prst="rect">
            <a:avLst/>
          </a:prstGeom>
          <a:noFill/>
          <a:ln>
            <a:noFill/>
          </a:ln>
        </p:spPr>
        <p:txBody>
          <a:bodyPr anchorCtr="0" anchor="t" bIns="91425" lIns="91425" rIns="91425" tIns="91425">
            <a:noAutofit/>
          </a:bodyPr>
          <a:lstStyle/>
          <a:p>
            <a:pPr lvl="0" rtl="0" algn="r">
              <a:spcBef>
                <a:spcPts val="0"/>
              </a:spcBef>
              <a:buNone/>
            </a:pPr>
            <a:r>
              <a:rPr lang="en"/>
              <a:t>Lepšie</a:t>
            </a:r>
            <a:r>
              <a:rPr lang="en"/>
              <a:t> PPC</a:t>
            </a:r>
          </a:p>
        </p:txBody>
      </p:sp>
      <p:pic>
        <p:nvPicPr>
          <p:cNvPr id="374" name="Shape 374"/>
          <p:cNvPicPr preferRelativeResize="0"/>
          <p:nvPr/>
        </p:nvPicPr>
        <p:blipFill>
          <a:blip r:embed="rId4">
            <a:alphaModFix/>
          </a:blip>
          <a:stretch>
            <a:fillRect/>
          </a:stretch>
        </p:blipFill>
        <p:spPr>
          <a:xfrm>
            <a:off x="350273" y="3435725"/>
            <a:ext cx="5884125" cy="1015950"/>
          </a:xfrm>
          <a:prstGeom prst="rect">
            <a:avLst/>
          </a:prstGeom>
          <a:noFill/>
          <a:ln>
            <a:noFill/>
          </a:ln>
        </p:spPr>
      </p:pic>
      <p:pic>
        <p:nvPicPr>
          <p:cNvPr id="375" name="Shape 375"/>
          <p:cNvPicPr preferRelativeResize="0"/>
          <p:nvPr/>
        </p:nvPicPr>
        <p:blipFill>
          <a:blip r:embed="rId5">
            <a:alphaModFix/>
          </a:blip>
          <a:stretch>
            <a:fillRect/>
          </a:stretch>
        </p:blipFill>
        <p:spPr>
          <a:xfrm>
            <a:off x="7785850" y="149197"/>
            <a:ext cx="1165125" cy="5898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9" name="Shape 379"/>
        <p:cNvGrpSpPr/>
        <p:nvPr/>
      </p:nvGrpSpPr>
      <p:grpSpPr>
        <a:xfrm>
          <a:off x="0" y="0"/>
          <a:ext cx="0" cy="0"/>
          <a:chOff x="0" y="0"/>
          <a:chExt cx="0" cy="0"/>
        </a:xfrm>
      </p:grpSpPr>
      <p:sp>
        <p:nvSpPr>
          <p:cNvPr id="380" name="Shape 380"/>
          <p:cNvSpPr txBox="1"/>
          <p:nvPr>
            <p:ph type="title"/>
          </p:nvPr>
        </p:nvSpPr>
        <p:spPr>
          <a:xfrm>
            <a:off x="311700" y="1443325"/>
            <a:ext cx="8520600" cy="2243700"/>
          </a:xfrm>
          <a:prstGeom prst="rect">
            <a:avLst/>
          </a:prstGeom>
        </p:spPr>
        <p:txBody>
          <a:bodyPr anchorCtr="0" anchor="ctr" bIns="91425" lIns="91425" rIns="91425" tIns="91425">
            <a:noAutofit/>
          </a:bodyPr>
          <a:lstStyle/>
          <a:p>
            <a:pPr lvl="0">
              <a:spcBef>
                <a:spcPts val="0"/>
              </a:spcBef>
              <a:buNone/>
            </a:pPr>
            <a:r>
              <a:rPr lang="en"/>
              <a:t>Optimalizácia pre vyhľadávače </a:t>
            </a:r>
          </a:p>
          <a:p>
            <a:pPr lvl="0" rtl="0">
              <a:spcBef>
                <a:spcPts val="0"/>
              </a:spcBef>
              <a:buNone/>
            </a:pPr>
            <a:r>
              <a:rPr lang="en"/>
              <a:t>(SEO)</a:t>
            </a:r>
          </a:p>
        </p:txBody>
      </p:sp>
      <p:pic>
        <p:nvPicPr>
          <p:cNvPr id="381" name="Shape 381"/>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382" name="Shape 382"/>
          <p:cNvPicPr preferRelativeResize="0"/>
          <p:nvPr/>
        </p:nvPicPr>
        <p:blipFill>
          <a:blip r:embed="rId4">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386" name="Shape 386"/>
        <p:cNvGrpSpPr/>
        <p:nvPr/>
      </p:nvGrpSpPr>
      <p:grpSpPr>
        <a:xfrm>
          <a:off x="0" y="0"/>
          <a:ext cx="0" cy="0"/>
          <a:chOff x="0" y="0"/>
          <a:chExt cx="0" cy="0"/>
        </a:xfrm>
      </p:grpSpPr>
      <p:sp>
        <p:nvSpPr>
          <p:cNvPr id="387" name="Shape 38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Optimalizácia pre vyhľadávače (SEO)</a:t>
            </a:r>
          </a:p>
        </p:txBody>
      </p:sp>
      <p:pic>
        <p:nvPicPr>
          <p:cNvPr id="388" name="Shape 388"/>
          <p:cNvPicPr preferRelativeResize="0"/>
          <p:nvPr/>
        </p:nvPicPr>
        <p:blipFill>
          <a:blip r:embed="rId3">
            <a:alphaModFix/>
          </a:blip>
          <a:stretch>
            <a:fillRect/>
          </a:stretch>
        </p:blipFill>
        <p:spPr>
          <a:xfrm>
            <a:off x="570199" y="969550"/>
            <a:ext cx="4081819" cy="4173951"/>
          </a:xfrm>
          <a:prstGeom prst="rect">
            <a:avLst/>
          </a:prstGeom>
          <a:noFill/>
          <a:ln>
            <a:noFill/>
          </a:ln>
        </p:spPr>
      </p:pic>
      <p:pic>
        <p:nvPicPr>
          <p:cNvPr id="389" name="Shape 389"/>
          <p:cNvPicPr preferRelativeResize="0"/>
          <p:nvPr/>
        </p:nvPicPr>
        <p:blipFill>
          <a:blip r:embed="rId4">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3" name="Shape 393"/>
        <p:cNvGrpSpPr/>
        <p:nvPr/>
      </p:nvGrpSpPr>
      <p:grpSpPr>
        <a:xfrm>
          <a:off x="0" y="0"/>
          <a:ext cx="0" cy="0"/>
          <a:chOff x="0" y="0"/>
          <a:chExt cx="0" cy="0"/>
        </a:xfrm>
      </p:grpSpPr>
      <p:sp>
        <p:nvSpPr>
          <p:cNvPr id="394" name="Shape 394"/>
          <p:cNvSpPr txBox="1"/>
          <p:nvPr>
            <p:ph type="title"/>
          </p:nvPr>
        </p:nvSpPr>
        <p:spPr>
          <a:xfrm>
            <a:off x="311700" y="1563325"/>
            <a:ext cx="8520600" cy="1963500"/>
          </a:xfrm>
          <a:prstGeom prst="rect">
            <a:avLst/>
          </a:prstGeom>
        </p:spPr>
        <p:txBody>
          <a:bodyPr anchorCtr="0" anchor="b" bIns="91425" lIns="91425" rIns="91425" tIns="91425">
            <a:noAutofit/>
          </a:bodyPr>
          <a:lstStyle/>
          <a:p>
            <a:pPr lvl="0" rtl="0">
              <a:spcBef>
                <a:spcPts val="0"/>
              </a:spcBef>
              <a:buNone/>
            </a:pPr>
            <a:r>
              <a:rPr lang="en"/>
              <a:t>75%</a:t>
            </a:r>
          </a:p>
        </p:txBody>
      </p:sp>
      <p:sp>
        <p:nvSpPr>
          <p:cNvPr id="395" name="Shape 395"/>
          <p:cNvSpPr txBox="1"/>
          <p:nvPr>
            <p:ph idx="1" type="body"/>
          </p:nvPr>
        </p:nvSpPr>
        <p:spPr>
          <a:xfrm>
            <a:off x="311700" y="3990425"/>
            <a:ext cx="8520600" cy="456000"/>
          </a:xfrm>
          <a:prstGeom prst="rect">
            <a:avLst/>
          </a:prstGeom>
        </p:spPr>
        <p:txBody>
          <a:bodyPr anchorCtr="0" anchor="t" bIns="91425" lIns="91425" rIns="91425" tIns="91425">
            <a:noAutofit/>
          </a:bodyPr>
          <a:lstStyle/>
          <a:p>
            <a:pPr lvl="0" rtl="0">
              <a:spcBef>
                <a:spcPts val="0"/>
              </a:spcBef>
              <a:buNone/>
            </a:pPr>
            <a:r>
              <a:rPr lang="en">
                <a:solidFill>
                  <a:srgbClr val="FFFFFF"/>
                </a:solidFill>
              </a:rPr>
              <a:t>všetkých klikov</a:t>
            </a:r>
          </a:p>
        </p:txBody>
      </p:sp>
      <p:sp>
        <p:nvSpPr>
          <p:cNvPr id="396" name="Shape 396"/>
          <p:cNvSpPr txBox="1"/>
          <p:nvPr>
            <p:ph idx="1" type="body"/>
          </p:nvPr>
        </p:nvSpPr>
        <p:spPr>
          <a:xfrm>
            <a:off x="311700" y="630925"/>
            <a:ext cx="8520600" cy="536700"/>
          </a:xfrm>
          <a:prstGeom prst="rect">
            <a:avLst/>
          </a:prstGeom>
        </p:spPr>
        <p:txBody>
          <a:bodyPr anchorCtr="0" anchor="t" bIns="91425" lIns="91425" rIns="91425" tIns="91425">
            <a:noAutofit/>
          </a:bodyPr>
          <a:lstStyle/>
          <a:p>
            <a:pPr lvl="0" rtl="0">
              <a:spcBef>
                <a:spcPts val="0"/>
              </a:spcBef>
              <a:buNone/>
            </a:pPr>
            <a:r>
              <a:rPr lang="en">
                <a:solidFill>
                  <a:srgbClr val="FFFFFF"/>
                </a:solidFill>
              </a:rPr>
              <a:t>Prvých 5 výsledkov v Google získava</a:t>
            </a:r>
          </a:p>
        </p:txBody>
      </p:sp>
      <p:pic>
        <p:nvPicPr>
          <p:cNvPr id="397" name="Shape 397"/>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398" name="Shape 398"/>
          <p:cNvPicPr preferRelativeResize="0"/>
          <p:nvPr/>
        </p:nvPicPr>
        <p:blipFill>
          <a:blip r:embed="rId4">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402" name="Shape 402"/>
        <p:cNvGrpSpPr/>
        <p:nvPr/>
      </p:nvGrpSpPr>
      <p:grpSpPr>
        <a:xfrm>
          <a:off x="0" y="0"/>
          <a:ext cx="0" cy="0"/>
          <a:chOff x="0" y="0"/>
          <a:chExt cx="0" cy="0"/>
        </a:xfrm>
      </p:grpSpPr>
      <p:sp>
        <p:nvSpPr>
          <p:cNvPr id="403" name="Shape 403"/>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Optimalizácia pre vyhľadávače (SEO)</a:t>
            </a:r>
          </a:p>
        </p:txBody>
      </p:sp>
      <p:sp>
        <p:nvSpPr>
          <p:cNvPr id="404" name="Shape 404"/>
          <p:cNvSpPr txBox="1"/>
          <p:nvPr>
            <p:ph idx="1" type="body"/>
          </p:nvPr>
        </p:nvSpPr>
        <p:spPr>
          <a:xfrm>
            <a:off x="311700" y="1152475"/>
            <a:ext cx="3999900" cy="3416400"/>
          </a:xfrm>
          <a:prstGeom prst="rect">
            <a:avLst/>
          </a:prstGeom>
        </p:spPr>
        <p:txBody>
          <a:bodyPr anchorCtr="0" anchor="t" bIns="91425" lIns="91425" rIns="91425" tIns="91425">
            <a:noAutofit/>
          </a:bodyPr>
          <a:lstStyle/>
          <a:p>
            <a:pPr lvl="0" rtl="0">
              <a:spcBef>
                <a:spcPts val="0"/>
              </a:spcBef>
              <a:buNone/>
            </a:pPr>
            <a:r>
              <a:rPr b="1" lang="en">
                <a:solidFill>
                  <a:srgbClr val="000000"/>
                </a:solidFill>
              </a:rPr>
              <a:t>Čo to je:</a:t>
            </a:r>
          </a:p>
          <a:p>
            <a:pPr lvl="0">
              <a:spcBef>
                <a:spcPts val="0"/>
              </a:spcBef>
              <a:buNone/>
            </a:pPr>
            <a:r>
              <a:rPr lang="en">
                <a:solidFill>
                  <a:srgbClr val="000000"/>
                </a:solidFill>
              </a:rPr>
              <a:t>Organické výsledky vo vyhľadávačoch. Spravidla sa nachádzajú pod platenými výsledkami a zoraďuje ich samotný vyhľadávač (napr. Google) podľa svojho algoritmu. Snahou vyhľadávačov je uprednosťnovať čo najrelevantnejšie výsledky.</a:t>
            </a:r>
          </a:p>
          <a:p>
            <a:pPr lvl="0">
              <a:spcBef>
                <a:spcPts val="0"/>
              </a:spcBef>
              <a:buNone/>
            </a:pPr>
            <a:r>
              <a:rPr lang="en">
                <a:solidFill>
                  <a:srgbClr val="000000"/>
                </a:solidFill>
              </a:rPr>
              <a:t>SEO aktivitami je možné tieto výsledky ovplyvniť, je to však dlhodobý proces.</a:t>
            </a:r>
          </a:p>
          <a:p>
            <a:pPr lvl="0" rtl="0">
              <a:spcBef>
                <a:spcPts val="0"/>
              </a:spcBef>
              <a:buNone/>
            </a:pPr>
            <a:r>
              <a:rPr lang="en">
                <a:solidFill>
                  <a:srgbClr val="000000"/>
                </a:solidFill>
              </a:rPr>
              <a:t>Skladá sa z dvoch častí: on-page a off-page</a:t>
            </a:r>
          </a:p>
        </p:txBody>
      </p:sp>
      <p:sp>
        <p:nvSpPr>
          <p:cNvPr id="405" name="Shape 405"/>
          <p:cNvSpPr txBox="1"/>
          <p:nvPr>
            <p:ph idx="2" type="body"/>
          </p:nvPr>
        </p:nvSpPr>
        <p:spPr>
          <a:xfrm>
            <a:off x="4832400" y="1152475"/>
            <a:ext cx="3999900" cy="3416400"/>
          </a:xfrm>
          <a:prstGeom prst="rect">
            <a:avLst/>
          </a:prstGeom>
        </p:spPr>
        <p:txBody>
          <a:bodyPr anchorCtr="0" anchor="t" bIns="91425" lIns="91425" rIns="91425" tIns="91425">
            <a:noAutofit/>
          </a:bodyPr>
          <a:lstStyle/>
          <a:p>
            <a:pPr lvl="0" rtl="0">
              <a:spcBef>
                <a:spcPts val="0"/>
              </a:spcBef>
              <a:buNone/>
            </a:pPr>
            <a:r>
              <a:rPr b="1" lang="en">
                <a:solidFill>
                  <a:srgbClr val="000000"/>
                </a:solidFill>
              </a:rPr>
              <a:t>Pre koho je to určené:</a:t>
            </a:r>
          </a:p>
          <a:p>
            <a:pPr lvl="0">
              <a:spcBef>
                <a:spcPts val="0"/>
              </a:spcBef>
              <a:buNone/>
            </a:pPr>
            <a:r>
              <a:rPr lang="en">
                <a:solidFill>
                  <a:srgbClr val="000000"/>
                </a:solidFill>
              </a:rPr>
              <a:t>Funguje vo fázach B a C nákupného procesu.</a:t>
            </a:r>
          </a:p>
          <a:p>
            <a:pPr lvl="0" rtl="0">
              <a:spcBef>
                <a:spcPts val="0"/>
              </a:spcBef>
              <a:buNone/>
            </a:pPr>
            <a:r>
              <a:rPr lang="en">
                <a:solidFill>
                  <a:srgbClr val="000000"/>
                </a:solidFill>
              </a:rPr>
              <a:t>Výsledky prináša po dlhšej dobe.</a:t>
            </a:r>
          </a:p>
          <a:p>
            <a:pPr lvl="0" rtl="0">
              <a:spcBef>
                <a:spcPts val="0"/>
              </a:spcBef>
              <a:buNone/>
            </a:pPr>
            <a:r>
              <a:t/>
            </a:r>
            <a:endParaRPr>
              <a:solidFill>
                <a:srgbClr val="000000"/>
              </a:solidFill>
            </a:endParaRPr>
          </a:p>
        </p:txBody>
      </p:sp>
      <p:pic>
        <p:nvPicPr>
          <p:cNvPr id="406" name="Shape 406"/>
          <p:cNvPicPr preferRelativeResize="0"/>
          <p:nvPr/>
        </p:nvPicPr>
        <p:blipFill>
          <a:blip r:embed="rId3">
            <a:alphaModFix/>
          </a:blip>
          <a:stretch>
            <a:fillRect/>
          </a:stretch>
        </p:blipFill>
        <p:spPr>
          <a:xfrm>
            <a:off x="5045524" y="2641650"/>
            <a:ext cx="3288575" cy="2501849"/>
          </a:xfrm>
          <a:prstGeom prst="rect">
            <a:avLst/>
          </a:prstGeom>
          <a:noFill/>
          <a:ln>
            <a:noFill/>
          </a:ln>
        </p:spPr>
      </p:pic>
      <p:pic>
        <p:nvPicPr>
          <p:cNvPr id="407" name="Shape 407"/>
          <p:cNvPicPr preferRelativeResize="0"/>
          <p:nvPr/>
        </p:nvPicPr>
        <p:blipFill>
          <a:blip r:embed="rId4">
            <a:alphaModFix/>
          </a:blip>
          <a:stretch>
            <a:fillRect/>
          </a:stretch>
        </p:blipFill>
        <p:spPr>
          <a:xfrm>
            <a:off x="7785850" y="271324"/>
            <a:ext cx="1165125" cy="5898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2" name="Shape 82"/>
        <p:cNvGrpSpPr/>
        <p:nvPr/>
      </p:nvGrpSpPr>
      <p:grpSpPr>
        <a:xfrm>
          <a:off x="0" y="0"/>
          <a:ext cx="0" cy="0"/>
          <a:chOff x="0" y="0"/>
          <a:chExt cx="0" cy="0"/>
        </a:xfrm>
      </p:grpSpPr>
      <p:sp>
        <p:nvSpPr>
          <p:cNvPr id="83" name="Shape 83"/>
          <p:cNvSpPr txBox="1"/>
          <p:nvPr>
            <p:ph type="title"/>
          </p:nvPr>
        </p:nvSpPr>
        <p:spPr>
          <a:xfrm>
            <a:off x="490250" y="450150"/>
            <a:ext cx="8012400" cy="4090800"/>
          </a:xfrm>
          <a:prstGeom prst="rect">
            <a:avLst/>
          </a:prstGeom>
        </p:spPr>
        <p:txBody>
          <a:bodyPr anchorCtr="0" anchor="ctr" bIns="91425" lIns="91425" rIns="91425" tIns="91425">
            <a:noAutofit/>
          </a:bodyPr>
          <a:lstStyle/>
          <a:p>
            <a:pPr indent="-457200" lvl="0" marL="457200" rtl="0">
              <a:spcBef>
                <a:spcPts val="0"/>
              </a:spcBef>
              <a:buSzPct val="100000"/>
              <a:buAutoNum type="arabicPeriod"/>
            </a:pPr>
            <a:r>
              <a:rPr lang="en" sz="3600"/>
              <a:t>Ako prebieha nákupný proces</a:t>
            </a:r>
          </a:p>
        </p:txBody>
      </p:sp>
      <p:pic>
        <p:nvPicPr>
          <p:cNvPr id="84" name="Shape 84"/>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85" name="Shape 85"/>
          <p:cNvPicPr preferRelativeResize="0"/>
          <p:nvPr/>
        </p:nvPicPr>
        <p:blipFill>
          <a:blip r:embed="rId4">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411" name="Shape 411"/>
        <p:cNvGrpSpPr/>
        <p:nvPr/>
      </p:nvGrpSpPr>
      <p:grpSpPr>
        <a:xfrm>
          <a:off x="0" y="0"/>
          <a:ext cx="0" cy="0"/>
          <a:chOff x="0" y="0"/>
          <a:chExt cx="0" cy="0"/>
        </a:xfrm>
      </p:grpSpPr>
      <p:sp>
        <p:nvSpPr>
          <p:cNvPr id="412" name="Shape 41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Optimalizácia pre vyhľadávače (SEO)</a:t>
            </a:r>
          </a:p>
        </p:txBody>
      </p:sp>
      <p:sp>
        <p:nvSpPr>
          <p:cNvPr id="413" name="Shape 413"/>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a:solidFill>
                  <a:srgbClr val="000000"/>
                </a:solidFill>
              </a:rPr>
              <a:t>Aké metriky sledovať?</a:t>
            </a:r>
          </a:p>
          <a:p>
            <a:pPr indent="-228600" lvl="0" marL="457200" rtl="0">
              <a:spcBef>
                <a:spcPts val="0"/>
              </a:spcBef>
              <a:buClr>
                <a:srgbClr val="000000"/>
              </a:buClr>
              <a:buChar char="-"/>
            </a:pPr>
            <a:r>
              <a:rPr lang="en">
                <a:solidFill>
                  <a:srgbClr val="000000"/>
                </a:solidFill>
              </a:rPr>
              <a:t>Organická návštevnosť - Google Analytics - rast/pokles</a:t>
            </a:r>
          </a:p>
          <a:p>
            <a:pPr indent="-228600" lvl="0" marL="457200" rtl="0">
              <a:spcBef>
                <a:spcPts val="0"/>
              </a:spcBef>
              <a:buClr>
                <a:srgbClr val="000000"/>
              </a:buClr>
              <a:buChar char="-"/>
            </a:pPr>
            <a:r>
              <a:rPr lang="en">
                <a:solidFill>
                  <a:srgbClr val="000000"/>
                </a:solidFill>
              </a:rPr>
              <a:t>Pozície kľúčových slov - mierne zastaralá metodika, v špecifických druhoch podnikov však môže byť relevantná</a:t>
            </a:r>
          </a:p>
          <a:p>
            <a:pPr indent="-228600" lvl="0" marL="457200" rtl="0">
              <a:spcBef>
                <a:spcPts val="0"/>
              </a:spcBef>
              <a:buClr>
                <a:srgbClr val="000000"/>
              </a:buClr>
              <a:buChar char="-"/>
            </a:pPr>
            <a:r>
              <a:rPr b="1" lang="en">
                <a:solidFill>
                  <a:srgbClr val="000000"/>
                </a:solidFill>
              </a:rPr>
              <a:t>CR - conversion rate organickej návštevnosti - rast/pokles - súvisí s relevanciou návštevníkov, ktorých SEO aktivity prinášajú - Google Analytics</a:t>
            </a:r>
          </a:p>
          <a:p>
            <a:pPr lvl="0" rtl="0">
              <a:spcBef>
                <a:spcPts val="0"/>
              </a:spcBef>
              <a:buNone/>
            </a:pPr>
            <a:r>
              <a:t/>
            </a:r>
            <a:endParaRPr>
              <a:solidFill>
                <a:srgbClr val="000000"/>
              </a:solidFill>
            </a:endParaRPr>
          </a:p>
        </p:txBody>
      </p:sp>
      <p:pic>
        <p:nvPicPr>
          <p:cNvPr id="414" name="Shape 414"/>
          <p:cNvPicPr preferRelativeResize="0"/>
          <p:nvPr/>
        </p:nvPicPr>
        <p:blipFill>
          <a:blip r:embed="rId3">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418" name="Shape 418"/>
        <p:cNvGrpSpPr/>
        <p:nvPr/>
      </p:nvGrpSpPr>
      <p:grpSpPr>
        <a:xfrm>
          <a:off x="0" y="0"/>
          <a:ext cx="0" cy="0"/>
          <a:chOff x="0" y="0"/>
          <a:chExt cx="0" cy="0"/>
        </a:xfrm>
      </p:grpSpPr>
      <p:sp>
        <p:nvSpPr>
          <p:cNvPr id="419" name="Shape 41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Optimalizácia pre vyhľadávače (SEO)</a:t>
            </a:r>
          </a:p>
        </p:txBody>
      </p:sp>
      <p:sp>
        <p:nvSpPr>
          <p:cNvPr id="420" name="Shape 420"/>
          <p:cNvSpPr txBox="1"/>
          <p:nvPr/>
        </p:nvSpPr>
        <p:spPr>
          <a:xfrm>
            <a:off x="7599000" y="4605525"/>
            <a:ext cx="1233300" cy="367500"/>
          </a:xfrm>
          <a:prstGeom prst="rect">
            <a:avLst/>
          </a:prstGeom>
          <a:noFill/>
          <a:ln>
            <a:noFill/>
          </a:ln>
        </p:spPr>
        <p:txBody>
          <a:bodyPr anchorCtr="0" anchor="t" bIns="91425" lIns="91425" rIns="91425" tIns="91425">
            <a:noAutofit/>
          </a:bodyPr>
          <a:lstStyle/>
          <a:p>
            <a:pPr lvl="0" rtl="0" algn="r">
              <a:spcBef>
                <a:spcPts val="0"/>
              </a:spcBef>
              <a:buNone/>
            </a:pPr>
            <a:r>
              <a:rPr lang="en"/>
              <a:t>Zlé SEO</a:t>
            </a:r>
          </a:p>
        </p:txBody>
      </p:sp>
      <p:pic>
        <p:nvPicPr>
          <p:cNvPr id="421" name="Shape 421"/>
          <p:cNvPicPr preferRelativeResize="0"/>
          <p:nvPr/>
        </p:nvPicPr>
        <p:blipFill>
          <a:blip r:embed="rId3">
            <a:alphaModFix/>
          </a:blip>
          <a:stretch>
            <a:fillRect/>
          </a:stretch>
        </p:blipFill>
        <p:spPr>
          <a:xfrm>
            <a:off x="1792550" y="1152050"/>
            <a:ext cx="4395812" cy="3820975"/>
          </a:xfrm>
          <a:prstGeom prst="rect">
            <a:avLst/>
          </a:prstGeom>
          <a:noFill/>
          <a:ln>
            <a:noFill/>
          </a:ln>
        </p:spPr>
      </p:pic>
      <p:pic>
        <p:nvPicPr>
          <p:cNvPr id="422" name="Shape 422"/>
          <p:cNvPicPr preferRelativeResize="0"/>
          <p:nvPr/>
        </p:nvPicPr>
        <p:blipFill>
          <a:blip r:embed="rId4">
            <a:alphaModFix/>
          </a:blip>
          <a:stretch>
            <a:fillRect/>
          </a:stretch>
        </p:blipFill>
        <p:spPr>
          <a:xfrm>
            <a:off x="7785850" y="247749"/>
            <a:ext cx="1165125" cy="5898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426" name="Shape 426"/>
        <p:cNvGrpSpPr/>
        <p:nvPr/>
      </p:nvGrpSpPr>
      <p:grpSpPr>
        <a:xfrm>
          <a:off x="0" y="0"/>
          <a:ext cx="0" cy="0"/>
          <a:chOff x="0" y="0"/>
          <a:chExt cx="0" cy="0"/>
        </a:xfrm>
      </p:grpSpPr>
      <p:sp>
        <p:nvSpPr>
          <p:cNvPr id="427" name="Shape 42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Optimalizácia pre vyhľadávače (SEO)</a:t>
            </a:r>
          </a:p>
        </p:txBody>
      </p:sp>
      <p:sp>
        <p:nvSpPr>
          <p:cNvPr id="428" name="Shape 428"/>
          <p:cNvSpPr txBox="1"/>
          <p:nvPr/>
        </p:nvSpPr>
        <p:spPr>
          <a:xfrm>
            <a:off x="7323450" y="1509575"/>
            <a:ext cx="1233300" cy="367500"/>
          </a:xfrm>
          <a:prstGeom prst="rect">
            <a:avLst/>
          </a:prstGeom>
          <a:noFill/>
          <a:ln>
            <a:noFill/>
          </a:ln>
        </p:spPr>
        <p:txBody>
          <a:bodyPr anchorCtr="0" anchor="t" bIns="91425" lIns="91425" rIns="91425" tIns="91425">
            <a:noAutofit/>
          </a:bodyPr>
          <a:lstStyle/>
          <a:p>
            <a:pPr lvl="0" rtl="0" algn="r">
              <a:spcBef>
                <a:spcPts val="0"/>
              </a:spcBef>
              <a:buNone/>
            </a:pPr>
            <a:r>
              <a:rPr lang="en"/>
              <a:t>Zlé SEO</a:t>
            </a:r>
          </a:p>
        </p:txBody>
      </p:sp>
      <p:pic>
        <p:nvPicPr>
          <p:cNvPr id="429" name="Shape 429"/>
          <p:cNvPicPr preferRelativeResize="0"/>
          <p:nvPr/>
        </p:nvPicPr>
        <p:blipFill>
          <a:blip r:embed="rId3">
            <a:alphaModFix/>
          </a:blip>
          <a:stretch>
            <a:fillRect/>
          </a:stretch>
        </p:blipFill>
        <p:spPr>
          <a:xfrm>
            <a:off x="677250" y="1445675"/>
            <a:ext cx="6191250" cy="495300"/>
          </a:xfrm>
          <a:prstGeom prst="rect">
            <a:avLst/>
          </a:prstGeom>
          <a:noFill/>
          <a:ln>
            <a:noFill/>
          </a:ln>
        </p:spPr>
      </p:pic>
      <p:sp>
        <p:nvSpPr>
          <p:cNvPr id="430" name="Shape 430"/>
          <p:cNvSpPr txBox="1"/>
          <p:nvPr/>
        </p:nvSpPr>
        <p:spPr>
          <a:xfrm>
            <a:off x="7323450" y="4273075"/>
            <a:ext cx="1233300" cy="367500"/>
          </a:xfrm>
          <a:prstGeom prst="rect">
            <a:avLst/>
          </a:prstGeom>
          <a:noFill/>
          <a:ln>
            <a:noFill/>
          </a:ln>
        </p:spPr>
        <p:txBody>
          <a:bodyPr anchorCtr="0" anchor="t" bIns="91425" lIns="91425" rIns="91425" tIns="91425">
            <a:noAutofit/>
          </a:bodyPr>
          <a:lstStyle/>
          <a:p>
            <a:pPr lvl="0" rtl="0" algn="r">
              <a:spcBef>
                <a:spcPts val="0"/>
              </a:spcBef>
              <a:buNone/>
            </a:pPr>
            <a:r>
              <a:rPr lang="en"/>
              <a:t>Lepšie</a:t>
            </a:r>
            <a:r>
              <a:rPr lang="en"/>
              <a:t> SEO</a:t>
            </a:r>
          </a:p>
        </p:txBody>
      </p:sp>
      <p:pic>
        <p:nvPicPr>
          <p:cNvPr id="431" name="Shape 431"/>
          <p:cNvPicPr preferRelativeResize="0"/>
          <p:nvPr/>
        </p:nvPicPr>
        <p:blipFill>
          <a:blip r:embed="rId4">
            <a:alphaModFix/>
          </a:blip>
          <a:stretch>
            <a:fillRect/>
          </a:stretch>
        </p:blipFill>
        <p:spPr>
          <a:xfrm>
            <a:off x="503391" y="3179900"/>
            <a:ext cx="6773635" cy="1536875"/>
          </a:xfrm>
          <a:prstGeom prst="rect">
            <a:avLst/>
          </a:prstGeom>
          <a:noFill/>
          <a:ln>
            <a:noFill/>
          </a:ln>
        </p:spPr>
      </p:pic>
      <p:pic>
        <p:nvPicPr>
          <p:cNvPr id="432" name="Shape 432"/>
          <p:cNvPicPr preferRelativeResize="0"/>
          <p:nvPr/>
        </p:nvPicPr>
        <p:blipFill>
          <a:blip r:embed="rId5">
            <a:alphaModFix/>
          </a:blip>
          <a:stretch>
            <a:fillRect/>
          </a:stretch>
        </p:blipFill>
        <p:spPr>
          <a:xfrm>
            <a:off x="7785850" y="188724"/>
            <a:ext cx="1165125" cy="5898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436" name="Shape 436"/>
        <p:cNvGrpSpPr/>
        <p:nvPr/>
      </p:nvGrpSpPr>
      <p:grpSpPr>
        <a:xfrm>
          <a:off x="0" y="0"/>
          <a:ext cx="0" cy="0"/>
          <a:chOff x="0" y="0"/>
          <a:chExt cx="0" cy="0"/>
        </a:xfrm>
      </p:grpSpPr>
      <p:pic>
        <p:nvPicPr>
          <p:cNvPr id="437" name="Shape 437"/>
          <p:cNvPicPr preferRelativeResize="0"/>
          <p:nvPr/>
        </p:nvPicPr>
        <p:blipFill>
          <a:blip r:embed="rId3">
            <a:alphaModFix/>
          </a:blip>
          <a:stretch>
            <a:fillRect/>
          </a:stretch>
        </p:blipFill>
        <p:spPr>
          <a:xfrm>
            <a:off x="323450" y="0"/>
            <a:ext cx="8501057" cy="51435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1" name="Shape 441"/>
        <p:cNvGrpSpPr/>
        <p:nvPr/>
      </p:nvGrpSpPr>
      <p:grpSpPr>
        <a:xfrm>
          <a:off x="0" y="0"/>
          <a:ext cx="0" cy="0"/>
          <a:chOff x="0" y="0"/>
          <a:chExt cx="0" cy="0"/>
        </a:xfrm>
      </p:grpSpPr>
      <p:sp>
        <p:nvSpPr>
          <p:cNvPr id="442" name="Shape 442"/>
          <p:cNvSpPr txBox="1"/>
          <p:nvPr>
            <p:ph type="title"/>
          </p:nvPr>
        </p:nvSpPr>
        <p:spPr>
          <a:xfrm>
            <a:off x="311700" y="1443325"/>
            <a:ext cx="8520600" cy="2243700"/>
          </a:xfrm>
          <a:prstGeom prst="rect">
            <a:avLst/>
          </a:prstGeom>
        </p:spPr>
        <p:txBody>
          <a:bodyPr anchorCtr="0" anchor="ctr" bIns="91425" lIns="91425" rIns="91425" tIns="91425">
            <a:noAutofit/>
          </a:bodyPr>
          <a:lstStyle/>
          <a:p>
            <a:pPr lvl="0" rtl="0">
              <a:spcBef>
                <a:spcPts val="0"/>
              </a:spcBef>
              <a:buNone/>
            </a:pPr>
            <a:r>
              <a:rPr lang="en"/>
              <a:t>Optimalizácia konverzného pomeru</a:t>
            </a:r>
          </a:p>
          <a:p>
            <a:pPr lvl="0" rtl="0">
              <a:spcBef>
                <a:spcPts val="0"/>
              </a:spcBef>
              <a:buNone/>
            </a:pPr>
            <a:r>
              <a:rPr lang="en"/>
              <a:t>(CRO / UX)</a:t>
            </a:r>
          </a:p>
        </p:txBody>
      </p:sp>
      <p:pic>
        <p:nvPicPr>
          <p:cNvPr id="443" name="Shape 443"/>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444" name="Shape 444"/>
          <p:cNvPicPr preferRelativeResize="0"/>
          <p:nvPr/>
        </p:nvPicPr>
        <p:blipFill>
          <a:blip r:embed="rId4">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448" name="Shape 448"/>
        <p:cNvGrpSpPr/>
        <p:nvPr/>
      </p:nvGrpSpPr>
      <p:grpSpPr>
        <a:xfrm>
          <a:off x="0" y="0"/>
          <a:ext cx="0" cy="0"/>
          <a:chOff x="0" y="0"/>
          <a:chExt cx="0" cy="0"/>
        </a:xfrm>
      </p:grpSpPr>
      <p:sp>
        <p:nvSpPr>
          <p:cNvPr id="449" name="Shape 44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Optimalizácia konverzného pomeru (CRO / UX)</a:t>
            </a:r>
          </a:p>
        </p:txBody>
      </p:sp>
      <p:pic>
        <p:nvPicPr>
          <p:cNvPr id="450" name="Shape 450"/>
          <p:cNvPicPr preferRelativeResize="0"/>
          <p:nvPr/>
        </p:nvPicPr>
        <p:blipFill>
          <a:blip r:embed="rId3">
            <a:alphaModFix/>
          </a:blip>
          <a:stretch>
            <a:fillRect/>
          </a:stretch>
        </p:blipFill>
        <p:spPr>
          <a:xfrm>
            <a:off x="2724500" y="1193725"/>
            <a:ext cx="3716186" cy="3949775"/>
          </a:xfrm>
          <a:prstGeom prst="rect">
            <a:avLst/>
          </a:prstGeom>
          <a:noFill/>
          <a:ln>
            <a:noFill/>
          </a:ln>
        </p:spPr>
      </p:pic>
      <p:pic>
        <p:nvPicPr>
          <p:cNvPr id="451" name="Shape 451"/>
          <p:cNvPicPr preferRelativeResize="0"/>
          <p:nvPr/>
        </p:nvPicPr>
        <p:blipFill>
          <a:blip r:embed="rId4">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455" name="Shape 455"/>
        <p:cNvGrpSpPr/>
        <p:nvPr/>
      </p:nvGrpSpPr>
      <p:grpSpPr>
        <a:xfrm>
          <a:off x="0" y="0"/>
          <a:ext cx="0" cy="0"/>
          <a:chOff x="0" y="0"/>
          <a:chExt cx="0" cy="0"/>
        </a:xfrm>
      </p:grpSpPr>
      <p:sp>
        <p:nvSpPr>
          <p:cNvPr id="456" name="Shape 45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Optimalizácia konverzného pomeru (CRO / UX)</a:t>
            </a:r>
          </a:p>
          <a:p>
            <a:pPr lvl="0" rtl="0">
              <a:spcBef>
                <a:spcPts val="0"/>
              </a:spcBef>
              <a:buNone/>
            </a:pPr>
            <a:r>
              <a:t/>
            </a:r>
            <a:endParaRPr>
              <a:solidFill>
                <a:srgbClr val="000000"/>
              </a:solidFill>
            </a:endParaRPr>
          </a:p>
        </p:txBody>
      </p:sp>
      <p:sp>
        <p:nvSpPr>
          <p:cNvPr id="457" name="Shape 457"/>
          <p:cNvSpPr txBox="1"/>
          <p:nvPr>
            <p:ph idx="1" type="body"/>
          </p:nvPr>
        </p:nvSpPr>
        <p:spPr>
          <a:xfrm>
            <a:off x="311700" y="1152475"/>
            <a:ext cx="3999900" cy="3416400"/>
          </a:xfrm>
          <a:prstGeom prst="rect">
            <a:avLst/>
          </a:prstGeom>
        </p:spPr>
        <p:txBody>
          <a:bodyPr anchorCtr="0" anchor="t" bIns="91425" lIns="91425" rIns="91425" tIns="91425">
            <a:noAutofit/>
          </a:bodyPr>
          <a:lstStyle/>
          <a:p>
            <a:pPr lvl="0" rtl="0">
              <a:spcBef>
                <a:spcPts val="0"/>
              </a:spcBef>
              <a:buNone/>
            </a:pPr>
            <a:r>
              <a:rPr b="1" lang="en">
                <a:solidFill>
                  <a:srgbClr val="000000"/>
                </a:solidFill>
              </a:rPr>
              <a:t>Čo to je:</a:t>
            </a:r>
          </a:p>
          <a:p>
            <a:pPr lvl="0" rtl="0">
              <a:spcBef>
                <a:spcPts val="0"/>
              </a:spcBef>
              <a:buNone/>
            </a:pPr>
            <a:r>
              <a:rPr lang="en">
                <a:solidFill>
                  <a:srgbClr val="000000"/>
                </a:solidFill>
              </a:rPr>
              <a:t>UX optimalizácia, alebo optimalizácia konverzného pomeru sa zaoberá návštevníkmi, ktorí sa už dostali na vašu webstránku. Narozdiel od SEO a PPC, cieľom nie je prilákať nových návštevníkov, ale čo najväčšie percento návštevníkov transformovať na potencionálnych klientov.</a:t>
            </a:r>
          </a:p>
        </p:txBody>
      </p:sp>
      <p:sp>
        <p:nvSpPr>
          <p:cNvPr id="458" name="Shape 458"/>
          <p:cNvSpPr txBox="1"/>
          <p:nvPr>
            <p:ph idx="2" type="body"/>
          </p:nvPr>
        </p:nvSpPr>
        <p:spPr>
          <a:xfrm>
            <a:off x="4786050" y="946950"/>
            <a:ext cx="4132499" cy="3551100"/>
          </a:xfrm>
          <a:prstGeom prst="rect">
            <a:avLst/>
          </a:prstGeom>
        </p:spPr>
        <p:txBody>
          <a:bodyPr anchorCtr="0" anchor="t" bIns="91425" lIns="91425" rIns="91425" tIns="91425">
            <a:noAutofit/>
          </a:bodyPr>
          <a:lstStyle/>
          <a:p>
            <a:pPr lvl="0" rtl="0">
              <a:spcBef>
                <a:spcPts val="0"/>
              </a:spcBef>
              <a:buNone/>
            </a:pPr>
            <a:r>
              <a:rPr b="1" lang="en">
                <a:solidFill>
                  <a:srgbClr val="000000"/>
                </a:solidFill>
              </a:rPr>
              <a:t>Pre koho je to určené:</a:t>
            </a:r>
          </a:p>
          <a:p>
            <a:pPr lvl="0">
              <a:spcBef>
                <a:spcPts val="0"/>
              </a:spcBef>
              <a:buNone/>
            </a:pPr>
            <a:r>
              <a:rPr lang="en">
                <a:solidFill>
                  <a:srgbClr val="000000"/>
                </a:solidFill>
              </a:rPr>
              <a:t>Podporuje najmä </a:t>
            </a:r>
            <a:r>
              <a:rPr lang="en">
                <a:solidFill>
                  <a:srgbClr val="000000"/>
                </a:solidFill>
              </a:rPr>
              <a:t>fázu D nákupného procesu.</a:t>
            </a:r>
          </a:p>
          <a:p>
            <a:pPr lvl="0">
              <a:spcBef>
                <a:spcPts val="0"/>
              </a:spcBef>
              <a:buNone/>
            </a:pPr>
            <a:r>
              <a:rPr lang="en">
                <a:solidFill>
                  <a:srgbClr val="000000"/>
                </a:solidFill>
              </a:rPr>
              <a:t>Výsledky prináša v stredno až dlhodobom horizonte.</a:t>
            </a:r>
          </a:p>
          <a:p>
            <a:pPr lvl="0" rtl="0">
              <a:spcBef>
                <a:spcPts val="0"/>
              </a:spcBef>
              <a:buNone/>
            </a:pPr>
            <a:r>
              <a:rPr lang="en">
                <a:solidFill>
                  <a:srgbClr val="000000"/>
                </a:solidFill>
              </a:rPr>
              <a:t>Najmä pre webstránky s vysokou návštevnosťou.</a:t>
            </a:r>
          </a:p>
          <a:p>
            <a:pPr lvl="0" rtl="0">
              <a:spcBef>
                <a:spcPts val="0"/>
              </a:spcBef>
              <a:buNone/>
            </a:pPr>
            <a:r>
              <a:t/>
            </a:r>
            <a:endParaRPr>
              <a:solidFill>
                <a:srgbClr val="000000"/>
              </a:solidFill>
            </a:endParaRPr>
          </a:p>
        </p:txBody>
      </p:sp>
      <p:pic>
        <p:nvPicPr>
          <p:cNvPr id="459" name="Shape 459"/>
          <p:cNvPicPr preferRelativeResize="0"/>
          <p:nvPr/>
        </p:nvPicPr>
        <p:blipFill>
          <a:blip r:embed="rId3">
            <a:alphaModFix/>
          </a:blip>
          <a:stretch>
            <a:fillRect/>
          </a:stretch>
        </p:blipFill>
        <p:spPr>
          <a:xfrm>
            <a:off x="5237874" y="2787974"/>
            <a:ext cx="3096225" cy="2355525"/>
          </a:xfrm>
          <a:prstGeom prst="rect">
            <a:avLst/>
          </a:prstGeom>
          <a:noFill/>
          <a:ln>
            <a:noFill/>
          </a:ln>
        </p:spPr>
      </p:pic>
      <p:pic>
        <p:nvPicPr>
          <p:cNvPr id="460" name="Shape 460"/>
          <p:cNvPicPr preferRelativeResize="0"/>
          <p:nvPr/>
        </p:nvPicPr>
        <p:blipFill>
          <a:blip r:embed="rId4">
            <a:alphaModFix/>
          </a:blip>
          <a:stretch>
            <a:fillRect/>
          </a:stretch>
        </p:blipFill>
        <p:spPr>
          <a:xfrm>
            <a:off x="311700" y="4412074"/>
            <a:ext cx="1165126" cy="5898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464" name="Shape 464"/>
        <p:cNvGrpSpPr/>
        <p:nvPr/>
      </p:nvGrpSpPr>
      <p:grpSpPr>
        <a:xfrm>
          <a:off x="0" y="0"/>
          <a:ext cx="0" cy="0"/>
          <a:chOff x="0" y="0"/>
          <a:chExt cx="0" cy="0"/>
        </a:xfrm>
      </p:grpSpPr>
      <p:sp>
        <p:nvSpPr>
          <p:cNvPr id="465" name="Shape 465"/>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Optimalizácia konverzného pomeru (CRO / UX)</a:t>
            </a:r>
          </a:p>
        </p:txBody>
      </p:sp>
      <p:sp>
        <p:nvSpPr>
          <p:cNvPr id="466" name="Shape 466"/>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a:solidFill>
                  <a:srgbClr val="000000"/>
                </a:solidFill>
              </a:rPr>
              <a:t>Aké metriky sledovať?</a:t>
            </a:r>
          </a:p>
          <a:p>
            <a:pPr indent="-228600" lvl="0" marL="457200" rtl="0">
              <a:spcBef>
                <a:spcPts val="0"/>
              </a:spcBef>
              <a:buClr>
                <a:srgbClr val="000000"/>
              </a:buClr>
              <a:buChar char="-"/>
            </a:pPr>
            <a:r>
              <a:rPr lang="en">
                <a:solidFill>
                  <a:srgbClr val="000000"/>
                </a:solidFill>
              </a:rPr>
              <a:t>Čiastkové CR - conversion rate - presun návštevníkov do ďalších fáz nákupného procesu</a:t>
            </a:r>
          </a:p>
          <a:p>
            <a:pPr indent="-228600" lvl="0" marL="457200" rtl="0">
              <a:spcBef>
                <a:spcPts val="0"/>
              </a:spcBef>
              <a:buClr>
                <a:srgbClr val="000000"/>
              </a:buClr>
              <a:buChar char="-"/>
            </a:pPr>
            <a:r>
              <a:rPr b="1" lang="en">
                <a:solidFill>
                  <a:srgbClr val="000000"/>
                </a:solidFill>
              </a:rPr>
              <a:t>Celkový </a:t>
            </a:r>
            <a:r>
              <a:rPr b="1" lang="en">
                <a:solidFill>
                  <a:srgbClr val="000000"/>
                </a:solidFill>
              </a:rPr>
              <a:t>CR - conversion rate - rast/pokles </a:t>
            </a:r>
          </a:p>
        </p:txBody>
      </p:sp>
      <p:pic>
        <p:nvPicPr>
          <p:cNvPr id="467" name="Shape 467"/>
          <p:cNvPicPr preferRelativeResize="0"/>
          <p:nvPr/>
        </p:nvPicPr>
        <p:blipFill>
          <a:blip r:embed="rId3">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471" name="Shape 471"/>
        <p:cNvGrpSpPr/>
        <p:nvPr/>
      </p:nvGrpSpPr>
      <p:grpSpPr>
        <a:xfrm>
          <a:off x="0" y="0"/>
          <a:ext cx="0" cy="0"/>
          <a:chOff x="0" y="0"/>
          <a:chExt cx="0" cy="0"/>
        </a:xfrm>
      </p:grpSpPr>
      <p:sp>
        <p:nvSpPr>
          <p:cNvPr id="472" name="Shape 472"/>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solidFill>
                  <a:srgbClr val="000000"/>
                </a:solidFill>
              </a:rPr>
              <a:t>Optimalizácia konverzného pomeru (CRO / UX)</a:t>
            </a:r>
          </a:p>
        </p:txBody>
      </p:sp>
      <p:pic>
        <p:nvPicPr>
          <p:cNvPr id="473" name="Shape 473"/>
          <p:cNvPicPr preferRelativeResize="0"/>
          <p:nvPr/>
        </p:nvPicPr>
        <p:blipFill>
          <a:blip r:embed="rId3">
            <a:alphaModFix/>
          </a:blip>
          <a:stretch>
            <a:fillRect/>
          </a:stretch>
        </p:blipFill>
        <p:spPr>
          <a:xfrm>
            <a:off x="1162750" y="1139527"/>
            <a:ext cx="6708324" cy="3636600"/>
          </a:xfrm>
          <a:prstGeom prst="rect">
            <a:avLst/>
          </a:prstGeom>
          <a:noFill/>
          <a:ln>
            <a:noFill/>
          </a:ln>
        </p:spPr>
      </p:pic>
      <p:sp>
        <p:nvSpPr>
          <p:cNvPr id="474" name="Shape 474"/>
          <p:cNvSpPr txBox="1"/>
          <p:nvPr/>
        </p:nvSpPr>
        <p:spPr>
          <a:xfrm>
            <a:off x="7599000" y="4605525"/>
            <a:ext cx="1233300" cy="367500"/>
          </a:xfrm>
          <a:prstGeom prst="rect">
            <a:avLst/>
          </a:prstGeom>
          <a:noFill/>
          <a:ln>
            <a:noFill/>
          </a:ln>
        </p:spPr>
        <p:txBody>
          <a:bodyPr anchorCtr="0" anchor="t" bIns="91425" lIns="91425" rIns="91425" tIns="91425">
            <a:noAutofit/>
          </a:bodyPr>
          <a:lstStyle/>
          <a:p>
            <a:pPr lvl="0" algn="r">
              <a:spcBef>
                <a:spcPts val="0"/>
              </a:spcBef>
              <a:buNone/>
            </a:pPr>
            <a:r>
              <a:rPr lang="en"/>
              <a:t>Zlé UX</a:t>
            </a:r>
          </a:p>
        </p:txBody>
      </p:sp>
      <p:pic>
        <p:nvPicPr>
          <p:cNvPr id="475" name="Shape 475"/>
          <p:cNvPicPr preferRelativeResize="0"/>
          <p:nvPr/>
        </p:nvPicPr>
        <p:blipFill>
          <a:blip r:embed="rId4">
            <a:alphaModFix/>
          </a:blip>
          <a:stretch>
            <a:fillRect/>
          </a:stretch>
        </p:blipFill>
        <p:spPr>
          <a:xfrm>
            <a:off x="123909" y="4476477"/>
            <a:ext cx="1165125" cy="5898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479" name="Shape 479"/>
        <p:cNvGrpSpPr/>
        <p:nvPr/>
      </p:nvGrpSpPr>
      <p:grpSpPr>
        <a:xfrm>
          <a:off x="0" y="0"/>
          <a:ext cx="0" cy="0"/>
          <a:chOff x="0" y="0"/>
          <a:chExt cx="0" cy="0"/>
        </a:xfrm>
      </p:grpSpPr>
      <p:sp>
        <p:nvSpPr>
          <p:cNvPr id="480" name="Shape 48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Optimalizácia konverzného pomeru (CRO / UX)</a:t>
            </a:r>
          </a:p>
        </p:txBody>
      </p:sp>
      <p:pic>
        <p:nvPicPr>
          <p:cNvPr id="481" name="Shape 481"/>
          <p:cNvPicPr preferRelativeResize="0"/>
          <p:nvPr/>
        </p:nvPicPr>
        <p:blipFill>
          <a:blip r:embed="rId3">
            <a:alphaModFix/>
          </a:blip>
          <a:stretch>
            <a:fillRect/>
          </a:stretch>
        </p:blipFill>
        <p:spPr>
          <a:xfrm>
            <a:off x="1425175" y="1017725"/>
            <a:ext cx="6660649" cy="3809424"/>
          </a:xfrm>
          <a:prstGeom prst="rect">
            <a:avLst/>
          </a:prstGeom>
          <a:noFill/>
          <a:ln>
            <a:noFill/>
          </a:ln>
        </p:spPr>
      </p:pic>
      <p:sp>
        <p:nvSpPr>
          <p:cNvPr id="482" name="Shape 482"/>
          <p:cNvSpPr txBox="1"/>
          <p:nvPr/>
        </p:nvSpPr>
        <p:spPr>
          <a:xfrm>
            <a:off x="7599000" y="4605525"/>
            <a:ext cx="1233300" cy="367500"/>
          </a:xfrm>
          <a:prstGeom prst="rect">
            <a:avLst/>
          </a:prstGeom>
          <a:noFill/>
          <a:ln>
            <a:noFill/>
          </a:ln>
        </p:spPr>
        <p:txBody>
          <a:bodyPr anchorCtr="0" anchor="t" bIns="91425" lIns="91425" rIns="91425" tIns="91425">
            <a:noAutofit/>
          </a:bodyPr>
          <a:lstStyle/>
          <a:p>
            <a:pPr lvl="0" rtl="0" algn="r">
              <a:spcBef>
                <a:spcPts val="0"/>
              </a:spcBef>
              <a:buNone/>
            </a:pPr>
            <a:r>
              <a:rPr lang="en"/>
              <a:t>Zlé UX</a:t>
            </a:r>
          </a:p>
        </p:txBody>
      </p:sp>
      <p:pic>
        <p:nvPicPr>
          <p:cNvPr id="483" name="Shape 483"/>
          <p:cNvPicPr preferRelativeResize="0"/>
          <p:nvPr/>
        </p:nvPicPr>
        <p:blipFill>
          <a:blip r:embed="rId4">
            <a:alphaModFix/>
          </a:blip>
          <a:stretch>
            <a:fillRect/>
          </a:stretch>
        </p:blipFill>
        <p:spPr>
          <a:xfrm>
            <a:off x="107650" y="4412074"/>
            <a:ext cx="1165126" cy="589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89" name="Shape 89"/>
        <p:cNvGrpSpPr/>
        <p:nvPr/>
      </p:nvGrpSpPr>
      <p:grpSpPr>
        <a:xfrm>
          <a:off x="0" y="0"/>
          <a:ext cx="0" cy="0"/>
          <a:chOff x="0" y="0"/>
          <a:chExt cx="0" cy="0"/>
        </a:xfrm>
      </p:grpSpPr>
      <p:pic>
        <p:nvPicPr>
          <p:cNvPr id="90" name="Shape 90"/>
          <p:cNvPicPr preferRelativeResize="0"/>
          <p:nvPr/>
        </p:nvPicPr>
        <p:blipFill>
          <a:blip r:embed="rId3">
            <a:alphaModFix/>
          </a:blip>
          <a:stretch>
            <a:fillRect/>
          </a:stretch>
        </p:blipFill>
        <p:spPr>
          <a:xfrm>
            <a:off x="2060275" y="782225"/>
            <a:ext cx="5400150" cy="3823300"/>
          </a:xfrm>
          <a:prstGeom prst="rect">
            <a:avLst/>
          </a:prstGeom>
          <a:noFill/>
          <a:ln>
            <a:noFill/>
          </a:ln>
        </p:spPr>
      </p:pic>
      <p:pic>
        <p:nvPicPr>
          <p:cNvPr id="91" name="Shape 91"/>
          <p:cNvPicPr preferRelativeResize="0"/>
          <p:nvPr/>
        </p:nvPicPr>
        <p:blipFill>
          <a:blip r:embed="rId4">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487" name="Shape 487"/>
        <p:cNvGrpSpPr/>
        <p:nvPr/>
      </p:nvGrpSpPr>
      <p:grpSpPr>
        <a:xfrm>
          <a:off x="0" y="0"/>
          <a:ext cx="0" cy="0"/>
          <a:chOff x="0" y="0"/>
          <a:chExt cx="0" cy="0"/>
        </a:xfrm>
      </p:grpSpPr>
      <p:sp>
        <p:nvSpPr>
          <p:cNvPr id="488" name="Shape 488"/>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Optimalizácia konverzného pomeru (CRO / UX)</a:t>
            </a:r>
          </a:p>
        </p:txBody>
      </p:sp>
      <p:pic>
        <p:nvPicPr>
          <p:cNvPr id="489" name="Shape 489"/>
          <p:cNvPicPr preferRelativeResize="0"/>
          <p:nvPr/>
        </p:nvPicPr>
        <p:blipFill>
          <a:blip r:embed="rId3">
            <a:alphaModFix/>
          </a:blip>
          <a:stretch>
            <a:fillRect/>
          </a:stretch>
        </p:blipFill>
        <p:spPr>
          <a:xfrm>
            <a:off x="2057281" y="1017724"/>
            <a:ext cx="5029431" cy="4125774"/>
          </a:xfrm>
          <a:prstGeom prst="rect">
            <a:avLst/>
          </a:prstGeom>
          <a:noFill/>
          <a:ln>
            <a:noFill/>
          </a:ln>
        </p:spPr>
      </p:pic>
      <p:sp>
        <p:nvSpPr>
          <p:cNvPr id="490" name="Shape 490"/>
          <p:cNvSpPr txBox="1"/>
          <p:nvPr/>
        </p:nvSpPr>
        <p:spPr>
          <a:xfrm>
            <a:off x="7599000" y="4605525"/>
            <a:ext cx="1233300" cy="367500"/>
          </a:xfrm>
          <a:prstGeom prst="rect">
            <a:avLst/>
          </a:prstGeom>
          <a:noFill/>
          <a:ln>
            <a:noFill/>
          </a:ln>
        </p:spPr>
        <p:txBody>
          <a:bodyPr anchorCtr="0" anchor="t" bIns="91425" lIns="91425" rIns="91425" tIns="91425">
            <a:noAutofit/>
          </a:bodyPr>
          <a:lstStyle/>
          <a:p>
            <a:pPr lvl="0" rtl="0" algn="r">
              <a:spcBef>
                <a:spcPts val="0"/>
              </a:spcBef>
              <a:buNone/>
            </a:pPr>
            <a:r>
              <a:rPr lang="en"/>
              <a:t>Dobré</a:t>
            </a:r>
            <a:r>
              <a:rPr lang="en"/>
              <a:t> UX</a:t>
            </a:r>
          </a:p>
        </p:txBody>
      </p:sp>
      <p:pic>
        <p:nvPicPr>
          <p:cNvPr id="491" name="Shape 491"/>
          <p:cNvPicPr preferRelativeResize="0"/>
          <p:nvPr/>
        </p:nvPicPr>
        <p:blipFill>
          <a:blip r:embed="rId4">
            <a:alphaModFix/>
          </a:blip>
          <a:stretch>
            <a:fillRect/>
          </a:stretch>
        </p:blipFill>
        <p:spPr>
          <a:xfrm>
            <a:off x="164975" y="4412074"/>
            <a:ext cx="1165126" cy="5898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495" name="Shape 495"/>
        <p:cNvGrpSpPr/>
        <p:nvPr/>
      </p:nvGrpSpPr>
      <p:grpSpPr>
        <a:xfrm>
          <a:off x="0" y="0"/>
          <a:ext cx="0" cy="0"/>
          <a:chOff x="0" y="0"/>
          <a:chExt cx="0" cy="0"/>
        </a:xfrm>
      </p:grpSpPr>
      <p:sp>
        <p:nvSpPr>
          <p:cNvPr id="496" name="Shape 49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Optimalizácia konverzného pomeru (CRO / UX)</a:t>
            </a:r>
          </a:p>
        </p:txBody>
      </p:sp>
      <p:pic>
        <p:nvPicPr>
          <p:cNvPr id="497" name="Shape 497"/>
          <p:cNvPicPr preferRelativeResize="0"/>
          <p:nvPr/>
        </p:nvPicPr>
        <p:blipFill>
          <a:blip r:embed="rId3">
            <a:alphaModFix/>
          </a:blip>
          <a:stretch>
            <a:fillRect/>
          </a:stretch>
        </p:blipFill>
        <p:spPr>
          <a:xfrm>
            <a:off x="152400" y="1852425"/>
            <a:ext cx="8839201" cy="2352115"/>
          </a:xfrm>
          <a:prstGeom prst="rect">
            <a:avLst/>
          </a:prstGeom>
          <a:noFill/>
          <a:ln>
            <a:noFill/>
          </a:ln>
        </p:spPr>
      </p:pic>
      <p:sp>
        <p:nvSpPr>
          <p:cNvPr id="498" name="Shape 498"/>
          <p:cNvSpPr txBox="1"/>
          <p:nvPr/>
        </p:nvSpPr>
        <p:spPr>
          <a:xfrm>
            <a:off x="7599000" y="4605525"/>
            <a:ext cx="1233300" cy="367500"/>
          </a:xfrm>
          <a:prstGeom prst="rect">
            <a:avLst/>
          </a:prstGeom>
          <a:noFill/>
          <a:ln>
            <a:noFill/>
          </a:ln>
        </p:spPr>
        <p:txBody>
          <a:bodyPr anchorCtr="0" anchor="t" bIns="91425" lIns="91425" rIns="91425" tIns="91425">
            <a:noAutofit/>
          </a:bodyPr>
          <a:lstStyle/>
          <a:p>
            <a:pPr lvl="0" rtl="0" algn="r">
              <a:spcBef>
                <a:spcPts val="0"/>
              </a:spcBef>
              <a:buNone/>
            </a:pPr>
            <a:r>
              <a:rPr lang="en"/>
              <a:t>AB Testing</a:t>
            </a:r>
          </a:p>
        </p:txBody>
      </p:sp>
      <p:pic>
        <p:nvPicPr>
          <p:cNvPr id="499" name="Shape 499"/>
          <p:cNvPicPr preferRelativeResize="0"/>
          <p:nvPr/>
        </p:nvPicPr>
        <p:blipFill>
          <a:blip r:embed="rId4">
            <a:alphaModFix/>
          </a:blip>
          <a:stretch>
            <a:fillRect/>
          </a:stretch>
        </p:blipFill>
        <p:spPr>
          <a:xfrm>
            <a:off x="152400" y="4412074"/>
            <a:ext cx="1165126" cy="5898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503" name="Shape 503"/>
        <p:cNvGrpSpPr/>
        <p:nvPr/>
      </p:nvGrpSpPr>
      <p:grpSpPr>
        <a:xfrm>
          <a:off x="0" y="0"/>
          <a:ext cx="0" cy="0"/>
          <a:chOff x="0" y="0"/>
          <a:chExt cx="0" cy="0"/>
        </a:xfrm>
      </p:grpSpPr>
      <p:sp>
        <p:nvSpPr>
          <p:cNvPr id="504" name="Shape 50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Optimalizácia konverzného pomeru (CRO / UX)</a:t>
            </a:r>
          </a:p>
        </p:txBody>
      </p:sp>
      <p:pic>
        <p:nvPicPr>
          <p:cNvPr id="505" name="Shape 505"/>
          <p:cNvPicPr preferRelativeResize="0"/>
          <p:nvPr/>
        </p:nvPicPr>
        <p:blipFill>
          <a:blip r:embed="rId3">
            <a:alphaModFix/>
          </a:blip>
          <a:stretch>
            <a:fillRect/>
          </a:stretch>
        </p:blipFill>
        <p:spPr>
          <a:xfrm>
            <a:off x="860950" y="1117650"/>
            <a:ext cx="7641949" cy="3820974"/>
          </a:xfrm>
          <a:prstGeom prst="rect">
            <a:avLst/>
          </a:prstGeom>
          <a:noFill/>
          <a:ln>
            <a:noFill/>
          </a:ln>
        </p:spPr>
      </p:pic>
      <p:sp>
        <p:nvSpPr>
          <p:cNvPr id="506" name="Shape 506"/>
          <p:cNvSpPr txBox="1"/>
          <p:nvPr/>
        </p:nvSpPr>
        <p:spPr>
          <a:xfrm>
            <a:off x="7599000" y="4605525"/>
            <a:ext cx="1233300" cy="367500"/>
          </a:xfrm>
          <a:prstGeom prst="rect">
            <a:avLst/>
          </a:prstGeom>
          <a:noFill/>
          <a:ln>
            <a:noFill/>
          </a:ln>
        </p:spPr>
        <p:txBody>
          <a:bodyPr anchorCtr="0" anchor="t" bIns="91425" lIns="91425" rIns="91425" tIns="91425">
            <a:noAutofit/>
          </a:bodyPr>
          <a:lstStyle/>
          <a:p>
            <a:pPr lvl="0" rtl="0" algn="r">
              <a:spcBef>
                <a:spcPts val="0"/>
              </a:spcBef>
              <a:buNone/>
            </a:pPr>
            <a:r>
              <a:rPr lang="en"/>
              <a:t>AB testing</a:t>
            </a:r>
          </a:p>
        </p:txBody>
      </p:sp>
      <p:pic>
        <p:nvPicPr>
          <p:cNvPr id="507" name="Shape 507"/>
          <p:cNvPicPr preferRelativeResize="0"/>
          <p:nvPr/>
        </p:nvPicPr>
        <p:blipFill>
          <a:blip r:embed="rId4">
            <a:alphaModFix/>
          </a:blip>
          <a:stretch>
            <a:fillRect/>
          </a:stretch>
        </p:blipFill>
        <p:spPr>
          <a:xfrm>
            <a:off x="164975" y="4412074"/>
            <a:ext cx="1165126" cy="5898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511" name="Shape 511"/>
        <p:cNvGrpSpPr/>
        <p:nvPr/>
      </p:nvGrpSpPr>
      <p:grpSpPr>
        <a:xfrm>
          <a:off x="0" y="0"/>
          <a:ext cx="0" cy="0"/>
          <a:chOff x="0" y="0"/>
          <a:chExt cx="0" cy="0"/>
        </a:xfrm>
      </p:grpSpPr>
      <p:pic>
        <p:nvPicPr>
          <p:cNvPr id="512" name="Shape 512"/>
          <p:cNvPicPr preferRelativeResize="0"/>
          <p:nvPr/>
        </p:nvPicPr>
        <p:blipFill rotWithShape="1">
          <a:blip r:embed="rId3">
            <a:alphaModFix/>
          </a:blip>
          <a:srcRect b="0" l="0" r="0" t="0"/>
          <a:stretch/>
        </p:blipFill>
        <p:spPr>
          <a:xfrm>
            <a:off x="0" y="0"/>
            <a:ext cx="9128225" cy="51435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6" name="Shape 516"/>
        <p:cNvGrpSpPr/>
        <p:nvPr/>
      </p:nvGrpSpPr>
      <p:grpSpPr>
        <a:xfrm>
          <a:off x="0" y="0"/>
          <a:ext cx="0" cy="0"/>
          <a:chOff x="0" y="0"/>
          <a:chExt cx="0" cy="0"/>
        </a:xfrm>
      </p:grpSpPr>
      <p:sp>
        <p:nvSpPr>
          <p:cNvPr id="517" name="Shape 517"/>
          <p:cNvSpPr txBox="1"/>
          <p:nvPr>
            <p:ph type="title"/>
          </p:nvPr>
        </p:nvSpPr>
        <p:spPr>
          <a:xfrm>
            <a:off x="311700" y="1443325"/>
            <a:ext cx="8520600" cy="2243700"/>
          </a:xfrm>
          <a:prstGeom prst="rect">
            <a:avLst/>
          </a:prstGeom>
        </p:spPr>
        <p:txBody>
          <a:bodyPr anchorCtr="0" anchor="ctr" bIns="91425" lIns="91425" rIns="91425" tIns="91425">
            <a:noAutofit/>
          </a:bodyPr>
          <a:lstStyle/>
          <a:p>
            <a:pPr lvl="0" rtl="0">
              <a:spcBef>
                <a:spcPts val="0"/>
              </a:spcBef>
              <a:buNone/>
            </a:pPr>
            <a:r>
              <a:rPr lang="en"/>
              <a:t>Remarketing a email marketing</a:t>
            </a:r>
          </a:p>
        </p:txBody>
      </p:sp>
      <p:pic>
        <p:nvPicPr>
          <p:cNvPr id="518" name="Shape 518"/>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519" name="Shape 519"/>
          <p:cNvPicPr preferRelativeResize="0"/>
          <p:nvPr/>
        </p:nvPicPr>
        <p:blipFill>
          <a:blip r:embed="rId4">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523" name="Shape 523"/>
        <p:cNvGrpSpPr/>
        <p:nvPr/>
      </p:nvGrpSpPr>
      <p:grpSpPr>
        <a:xfrm>
          <a:off x="0" y="0"/>
          <a:ext cx="0" cy="0"/>
          <a:chOff x="0" y="0"/>
          <a:chExt cx="0" cy="0"/>
        </a:xfrm>
      </p:grpSpPr>
      <p:sp>
        <p:nvSpPr>
          <p:cNvPr id="524" name="Shape 52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Remarketing a email marketing</a:t>
            </a:r>
          </a:p>
        </p:txBody>
      </p:sp>
      <p:pic>
        <p:nvPicPr>
          <p:cNvPr id="525" name="Shape 525"/>
          <p:cNvPicPr preferRelativeResize="0"/>
          <p:nvPr/>
        </p:nvPicPr>
        <p:blipFill>
          <a:blip r:embed="rId3">
            <a:alphaModFix/>
          </a:blip>
          <a:stretch>
            <a:fillRect/>
          </a:stretch>
        </p:blipFill>
        <p:spPr>
          <a:xfrm>
            <a:off x="540300" y="1650550"/>
            <a:ext cx="8048625" cy="2533650"/>
          </a:xfrm>
          <a:prstGeom prst="rect">
            <a:avLst/>
          </a:prstGeom>
          <a:noFill/>
          <a:ln>
            <a:noFill/>
          </a:ln>
        </p:spPr>
      </p:pic>
      <p:pic>
        <p:nvPicPr>
          <p:cNvPr id="526" name="Shape 526"/>
          <p:cNvPicPr preferRelativeResize="0"/>
          <p:nvPr/>
        </p:nvPicPr>
        <p:blipFill>
          <a:blip r:embed="rId4">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0" name="Shape 530"/>
        <p:cNvGrpSpPr/>
        <p:nvPr/>
      </p:nvGrpSpPr>
      <p:grpSpPr>
        <a:xfrm>
          <a:off x="0" y="0"/>
          <a:ext cx="0" cy="0"/>
          <a:chOff x="0" y="0"/>
          <a:chExt cx="0" cy="0"/>
        </a:xfrm>
      </p:grpSpPr>
      <p:sp>
        <p:nvSpPr>
          <p:cNvPr id="531" name="Shape 531"/>
          <p:cNvSpPr txBox="1"/>
          <p:nvPr>
            <p:ph type="title"/>
          </p:nvPr>
        </p:nvSpPr>
        <p:spPr>
          <a:xfrm>
            <a:off x="311700" y="1563325"/>
            <a:ext cx="8520600" cy="1963500"/>
          </a:xfrm>
          <a:prstGeom prst="rect">
            <a:avLst/>
          </a:prstGeom>
        </p:spPr>
        <p:txBody>
          <a:bodyPr anchorCtr="0" anchor="b" bIns="91425" lIns="91425" rIns="91425" tIns="91425">
            <a:noAutofit/>
          </a:bodyPr>
          <a:lstStyle/>
          <a:p>
            <a:pPr lvl="0" rtl="0">
              <a:spcBef>
                <a:spcPts val="0"/>
              </a:spcBef>
              <a:buNone/>
            </a:pPr>
            <a:r>
              <a:rPr lang="en"/>
              <a:t>o 54</a:t>
            </a:r>
            <a:r>
              <a:rPr lang="en"/>
              <a:t>%</a:t>
            </a:r>
          </a:p>
        </p:txBody>
      </p:sp>
      <p:sp>
        <p:nvSpPr>
          <p:cNvPr id="532" name="Shape 532"/>
          <p:cNvSpPr txBox="1"/>
          <p:nvPr>
            <p:ph idx="1" type="body"/>
          </p:nvPr>
        </p:nvSpPr>
        <p:spPr>
          <a:xfrm>
            <a:off x="311700" y="3990425"/>
            <a:ext cx="8520600" cy="456000"/>
          </a:xfrm>
          <a:prstGeom prst="rect">
            <a:avLst/>
          </a:prstGeom>
        </p:spPr>
        <p:txBody>
          <a:bodyPr anchorCtr="0" anchor="t" bIns="91425" lIns="91425" rIns="91425" tIns="91425">
            <a:noAutofit/>
          </a:bodyPr>
          <a:lstStyle/>
          <a:p>
            <a:pPr lvl="0" rtl="0">
              <a:spcBef>
                <a:spcPts val="0"/>
              </a:spcBef>
              <a:buNone/>
            </a:pPr>
            <a:r>
              <a:rPr lang="en">
                <a:solidFill>
                  <a:srgbClr val="FFFFFF"/>
                </a:solidFill>
              </a:rPr>
              <a:t>častejšie, než tie nepersonalizované</a:t>
            </a:r>
          </a:p>
        </p:txBody>
      </p:sp>
      <p:sp>
        <p:nvSpPr>
          <p:cNvPr id="533" name="Shape 533"/>
          <p:cNvSpPr txBox="1"/>
          <p:nvPr>
            <p:ph idx="1" type="body"/>
          </p:nvPr>
        </p:nvSpPr>
        <p:spPr>
          <a:xfrm>
            <a:off x="311700" y="630925"/>
            <a:ext cx="8520600" cy="536700"/>
          </a:xfrm>
          <a:prstGeom prst="rect">
            <a:avLst/>
          </a:prstGeom>
        </p:spPr>
        <p:txBody>
          <a:bodyPr anchorCtr="0" anchor="t" bIns="91425" lIns="91425" rIns="91425" tIns="91425">
            <a:noAutofit/>
          </a:bodyPr>
          <a:lstStyle/>
          <a:p>
            <a:pPr lvl="0" rtl="0">
              <a:spcBef>
                <a:spcPts val="0"/>
              </a:spcBef>
              <a:buNone/>
            </a:pPr>
            <a:r>
              <a:rPr lang="en">
                <a:solidFill>
                  <a:srgbClr val="FFFFFF"/>
                </a:solidFill>
              </a:rPr>
              <a:t>Personalizované emaily otvárajú príjemcovia</a:t>
            </a:r>
          </a:p>
        </p:txBody>
      </p:sp>
      <p:pic>
        <p:nvPicPr>
          <p:cNvPr id="534" name="Shape 534"/>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535" name="Shape 535"/>
          <p:cNvPicPr preferRelativeResize="0"/>
          <p:nvPr/>
        </p:nvPicPr>
        <p:blipFill>
          <a:blip r:embed="rId4">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539" name="Shape 539"/>
        <p:cNvGrpSpPr/>
        <p:nvPr/>
      </p:nvGrpSpPr>
      <p:grpSpPr>
        <a:xfrm>
          <a:off x="0" y="0"/>
          <a:ext cx="0" cy="0"/>
          <a:chOff x="0" y="0"/>
          <a:chExt cx="0" cy="0"/>
        </a:xfrm>
      </p:grpSpPr>
      <p:sp>
        <p:nvSpPr>
          <p:cNvPr id="540" name="Shape 54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Remarketing a email marketing</a:t>
            </a:r>
          </a:p>
          <a:p>
            <a:pPr lvl="0" rtl="0">
              <a:spcBef>
                <a:spcPts val="0"/>
              </a:spcBef>
              <a:buNone/>
            </a:pPr>
            <a:r>
              <a:t/>
            </a:r>
            <a:endParaRPr>
              <a:solidFill>
                <a:srgbClr val="000000"/>
              </a:solidFill>
            </a:endParaRPr>
          </a:p>
        </p:txBody>
      </p:sp>
      <p:sp>
        <p:nvSpPr>
          <p:cNvPr id="541" name="Shape 541"/>
          <p:cNvSpPr txBox="1"/>
          <p:nvPr>
            <p:ph idx="1" type="body"/>
          </p:nvPr>
        </p:nvSpPr>
        <p:spPr>
          <a:xfrm>
            <a:off x="311700" y="1152475"/>
            <a:ext cx="3999900" cy="3416400"/>
          </a:xfrm>
          <a:prstGeom prst="rect">
            <a:avLst/>
          </a:prstGeom>
        </p:spPr>
        <p:txBody>
          <a:bodyPr anchorCtr="0" anchor="t" bIns="91425" lIns="91425" rIns="91425" tIns="91425">
            <a:noAutofit/>
          </a:bodyPr>
          <a:lstStyle/>
          <a:p>
            <a:pPr lvl="0" rtl="0">
              <a:spcBef>
                <a:spcPts val="0"/>
              </a:spcBef>
              <a:buNone/>
            </a:pPr>
            <a:r>
              <a:rPr b="1" lang="en">
                <a:solidFill>
                  <a:srgbClr val="000000"/>
                </a:solidFill>
              </a:rPr>
              <a:t>Čo to je:</a:t>
            </a:r>
          </a:p>
          <a:p>
            <a:pPr lvl="0">
              <a:spcBef>
                <a:spcPts val="0"/>
              </a:spcBef>
              <a:buNone/>
            </a:pPr>
            <a:r>
              <a:rPr lang="en">
                <a:solidFill>
                  <a:srgbClr val="000000"/>
                </a:solidFill>
              </a:rPr>
              <a:t>Personalizované cielenie potencionálnych zákazníkov, alebo bývalých zákazníkov prostredníctvom emailu, alebo bannerov.</a:t>
            </a:r>
          </a:p>
          <a:p>
            <a:pPr lvl="0">
              <a:spcBef>
                <a:spcPts val="0"/>
              </a:spcBef>
              <a:buNone/>
            </a:pPr>
            <a:r>
              <a:rPr lang="en">
                <a:solidFill>
                  <a:srgbClr val="000000"/>
                </a:solidFill>
              </a:rPr>
              <a:t>Formy:</a:t>
            </a:r>
          </a:p>
          <a:p>
            <a:pPr indent="-228600" lvl="0" marL="457200" rtl="0">
              <a:spcBef>
                <a:spcPts val="0"/>
              </a:spcBef>
              <a:buClr>
                <a:srgbClr val="000000"/>
              </a:buClr>
              <a:buChar char="-"/>
            </a:pPr>
            <a:r>
              <a:rPr lang="en">
                <a:solidFill>
                  <a:srgbClr val="000000"/>
                </a:solidFill>
              </a:rPr>
              <a:t>Remarketing vo vyhľadávaní</a:t>
            </a:r>
          </a:p>
          <a:p>
            <a:pPr indent="-228600" lvl="0" marL="457200" rtl="0">
              <a:spcBef>
                <a:spcPts val="0"/>
              </a:spcBef>
              <a:buClr>
                <a:srgbClr val="000000"/>
              </a:buClr>
              <a:buChar char="-"/>
            </a:pPr>
            <a:r>
              <a:rPr lang="en">
                <a:solidFill>
                  <a:srgbClr val="000000"/>
                </a:solidFill>
              </a:rPr>
              <a:t>Bannerový remarketing</a:t>
            </a:r>
          </a:p>
          <a:p>
            <a:pPr indent="-228600" lvl="0" marL="457200" rtl="0">
              <a:spcBef>
                <a:spcPts val="0"/>
              </a:spcBef>
              <a:buClr>
                <a:srgbClr val="000000"/>
              </a:buClr>
              <a:buChar char="-"/>
            </a:pPr>
            <a:r>
              <a:rPr lang="en">
                <a:solidFill>
                  <a:srgbClr val="000000"/>
                </a:solidFill>
              </a:rPr>
              <a:t>Cielený email marketing</a:t>
            </a:r>
          </a:p>
          <a:p>
            <a:pPr indent="-228600" lvl="0" marL="457200" rtl="0">
              <a:spcBef>
                <a:spcPts val="0"/>
              </a:spcBef>
              <a:buClr>
                <a:srgbClr val="000000"/>
              </a:buClr>
              <a:buChar char="-"/>
            </a:pPr>
            <a:r>
              <a:rPr lang="en">
                <a:solidFill>
                  <a:srgbClr val="000000"/>
                </a:solidFill>
              </a:rPr>
              <a:t>...</a:t>
            </a:r>
          </a:p>
        </p:txBody>
      </p:sp>
      <p:sp>
        <p:nvSpPr>
          <p:cNvPr id="542" name="Shape 542"/>
          <p:cNvSpPr txBox="1"/>
          <p:nvPr>
            <p:ph idx="2" type="body"/>
          </p:nvPr>
        </p:nvSpPr>
        <p:spPr>
          <a:xfrm>
            <a:off x="4786050" y="946950"/>
            <a:ext cx="4132499" cy="3551100"/>
          </a:xfrm>
          <a:prstGeom prst="rect">
            <a:avLst/>
          </a:prstGeom>
        </p:spPr>
        <p:txBody>
          <a:bodyPr anchorCtr="0" anchor="t" bIns="91425" lIns="91425" rIns="91425" tIns="91425">
            <a:noAutofit/>
          </a:bodyPr>
          <a:lstStyle/>
          <a:p>
            <a:pPr lvl="0" rtl="0">
              <a:spcBef>
                <a:spcPts val="0"/>
              </a:spcBef>
              <a:buNone/>
            </a:pPr>
            <a:r>
              <a:rPr b="1" lang="en">
                <a:solidFill>
                  <a:srgbClr val="000000"/>
                </a:solidFill>
              </a:rPr>
              <a:t>Pre koho je to určené:</a:t>
            </a:r>
          </a:p>
          <a:p>
            <a:pPr lvl="0" rtl="0">
              <a:spcBef>
                <a:spcPts val="0"/>
              </a:spcBef>
              <a:buNone/>
            </a:pPr>
            <a:r>
              <a:rPr lang="en">
                <a:solidFill>
                  <a:srgbClr val="000000"/>
                </a:solidFill>
              </a:rPr>
              <a:t>Podporuje voľbu vo fáze D nákupného procesu</a:t>
            </a:r>
          </a:p>
          <a:p>
            <a:pPr lvl="0" rtl="0">
              <a:spcBef>
                <a:spcPts val="0"/>
              </a:spcBef>
              <a:buNone/>
            </a:pPr>
            <a:r>
              <a:rPr lang="en">
                <a:solidFill>
                  <a:srgbClr val="000000"/>
                </a:solidFill>
              </a:rPr>
              <a:t>Výsledky prináša relatívne rýchlo</a:t>
            </a:r>
          </a:p>
          <a:p>
            <a:pPr lvl="0" rtl="0">
              <a:spcBef>
                <a:spcPts val="0"/>
              </a:spcBef>
              <a:buNone/>
            </a:pPr>
            <a:r>
              <a:rPr lang="en">
                <a:solidFill>
                  <a:srgbClr val="000000"/>
                </a:solidFill>
              </a:rPr>
              <a:t>Funguje najmä pre B2C segment</a:t>
            </a:r>
          </a:p>
          <a:p>
            <a:pPr lvl="0" rtl="0">
              <a:spcBef>
                <a:spcPts val="0"/>
              </a:spcBef>
              <a:buNone/>
            </a:pPr>
            <a:r>
              <a:t/>
            </a:r>
            <a:endParaRPr>
              <a:solidFill>
                <a:srgbClr val="000000"/>
              </a:solidFill>
            </a:endParaRPr>
          </a:p>
        </p:txBody>
      </p:sp>
      <p:pic>
        <p:nvPicPr>
          <p:cNvPr id="543" name="Shape 543"/>
          <p:cNvPicPr preferRelativeResize="0"/>
          <p:nvPr/>
        </p:nvPicPr>
        <p:blipFill>
          <a:blip r:embed="rId3">
            <a:alphaModFix/>
          </a:blip>
          <a:stretch>
            <a:fillRect/>
          </a:stretch>
        </p:blipFill>
        <p:spPr>
          <a:xfrm>
            <a:off x="5237874" y="2787974"/>
            <a:ext cx="3096225" cy="2355525"/>
          </a:xfrm>
          <a:prstGeom prst="rect">
            <a:avLst/>
          </a:prstGeom>
          <a:noFill/>
          <a:ln>
            <a:noFill/>
          </a:ln>
        </p:spPr>
      </p:pic>
      <p:pic>
        <p:nvPicPr>
          <p:cNvPr id="544" name="Shape 544"/>
          <p:cNvPicPr preferRelativeResize="0"/>
          <p:nvPr/>
        </p:nvPicPr>
        <p:blipFill>
          <a:blip r:embed="rId4">
            <a:alphaModFix/>
          </a:blip>
          <a:stretch>
            <a:fillRect/>
          </a:stretch>
        </p:blipFill>
        <p:spPr>
          <a:xfrm>
            <a:off x="212175" y="4412074"/>
            <a:ext cx="1165126" cy="5898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548" name="Shape 548"/>
        <p:cNvGrpSpPr/>
        <p:nvPr/>
      </p:nvGrpSpPr>
      <p:grpSpPr>
        <a:xfrm>
          <a:off x="0" y="0"/>
          <a:ext cx="0" cy="0"/>
          <a:chOff x="0" y="0"/>
          <a:chExt cx="0" cy="0"/>
        </a:xfrm>
      </p:grpSpPr>
      <p:sp>
        <p:nvSpPr>
          <p:cNvPr id="549" name="Shape 54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Remarketing a email marketing</a:t>
            </a:r>
          </a:p>
          <a:p>
            <a:pPr lvl="0" rtl="0">
              <a:spcBef>
                <a:spcPts val="0"/>
              </a:spcBef>
              <a:buNone/>
            </a:pPr>
            <a:r>
              <a:t/>
            </a:r>
            <a:endParaRPr>
              <a:solidFill>
                <a:srgbClr val="000000"/>
              </a:solidFill>
            </a:endParaRPr>
          </a:p>
        </p:txBody>
      </p:sp>
      <p:pic>
        <p:nvPicPr>
          <p:cNvPr id="550" name="Shape 550"/>
          <p:cNvPicPr preferRelativeResize="0"/>
          <p:nvPr/>
        </p:nvPicPr>
        <p:blipFill>
          <a:blip r:embed="rId3">
            <a:alphaModFix/>
          </a:blip>
          <a:stretch>
            <a:fillRect/>
          </a:stretch>
        </p:blipFill>
        <p:spPr>
          <a:xfrm>
            <a:off x="152400" y="1170125"/>
            <a:ext cx="4077744" cy="3820975"/>
          </a:xfrm>
          <a:prstGeom prst="rect">
            <a:avLst/>
          </a:prstGeom>
          <a:noFill/>
          <a:ln>
            <a:noFill/>
          </a:ln>
        </p:spPr>
      </p:pic>
      <p:pic>
        <p:nvPicPr>
          <p:cNvPr id="551" name="Shape 551"/>
          <p:cNvPicPr preferRelativeResize="0"/>
          <p:nvPr/>
        </p:nvPicPr>
        <p:blipFill>
          <a:blip r:embed="rId4">
            <a:alphaModFix/>
          </a:blip>
          <a:stretch>
            <a:fillRect/>
          </a:stretch>
        </p:blipFill>
        <p:spPr>
          <a:xfrm>
            <a:off x="5550469" y="1170125"/>
            <a:ext cx="2816122" cy="3820975"/>
          </a:xfrm>
          <a:prstGeom prst="rect">
            <a:avLst/>
          </a:prstGeom>
          <a:noFill/>
          <a:ln>
            <a:noFill/>
          </a:ln>
        </p:spPr>
      </p:pic>
      <p:sp>
        <p:nvSpPr>
          <p:cNvPr id="552" name="Shape 552"/>
          <p:cNvSpPr txBox="1"/>
          <p:nvPr/>
        </p:nvSpPr>
        <p:spPr>
          <a:xfrm>
            <a:off x="6724300" y="505350"/>
            <a:ext cx="1946400" cy="519000"/>
          </a:xfrm>
          <a:prstGeom prst="rect">
            <a:avLst/>
          </a:prstGeom>
          <a:noFill/>
          <a:ln>
            <a:noFill/>
          </a:ln>
        </p:spPr>
        <p:txBody>
          <a:bodyPr anchorCtr="0" anchor="t" bIns="91425" lIns="91425" rIns="91425" tIns="91425">
            <a:noAutofit/>
          </a:bodyPr>
          <a:lstStyle/>
          <a:p>
            <a:pPr lvl="0" algn="r">
              <a:spcBef>
                <a:spcPts val="0"/>
              </a:spcBef>
              <a:buNone/>
            </a:pPr>
            <a:r>
              <a:rPr lang="en"/>
              <a:t>Opustený košík</a:t>
            </a: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556" name="Shape 556"/>
        <p:cNvGrpSpPr/>
        <p:nvPr/>
      </p:nvGrpSpPr>
      <p:grpSpPr>
        <a:xfrm>
          <a:off x="0" y="0"/>
          <a:ext cx="0" cy="0"/>
          <a:chOff x="0" y="0"/>
          <a:chExt cx="0" cy="0"/>
        </a:xfrm>
      </p:grpSpPr>
      <p:sp>
        <p:nvSpPr>
          <p:cNvPr id="557" name="Shape 55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Remarketing a email marketing</a:t>
            </a:r>
          </a:p>
        </p:txBody>
      </p:sp>
      <p:sp>
        <p:nvSpPr>
          <p:cNvPr id="558" name="Shape 558"/>
          <p:cNvSpPr txBox="1"/>
          <p:nvPr/>
        </p:nvSpPr>
        <p:spPr>
          <a:xfrm>
            <a:off x="6299600" y="505350"/>
            <a:ext cx="2371200" cy="519000"/>
          </a:xfrm>
          <a:prstGeom prst="rect">
            <a:avLst/>
          </a:prstGeom>
          <a:noFill/>
          <a:ln>
            <a:noFill/>
          </a:ln>
        </p:spPr>
        <p:txBody>
          <a:bodyPr anchorCtr="0" anchor="t" bIns="91425" lIns="91425" rIns="91425" tIns="91425">
            <a:noAutofit/>
          </a:bodyPr>
          <a:lstStyle/>
          <a:p>
            <a:pPr lvl="0" rtl="0" algn="r">
              <a:spcBef>
                <a:spcPts val="0"/>
              </a:spcBef>
              <a:buNone/>
            </a:pPr>
            <a:r>
              <a:rPr lang="en"/>
              <a:t>Bannerový remarketing</a:t>
            </a:r>
          </a:p>
        </p:txBody>
      </p:sp>
      <p:pic>
        <p:nvPicPr>
          <p:cNvPr id="559" name="Shape 559"/>
          <p:cNvPicPr preferRelativeResize="0"/>
          <p:nvPr/>
        </p:nvPicPr>
        <p:blipFill>
          <a:blip r:embed="rId3">
            <a:alphaModFix/>
          </a:blip>
          <a:stretch>
            <a:fillRect/>
          </a:stretch>
        </p:blipFill>
        <p:spPr>
          <a:xfrm>
            <a:off x="228600" y="1024350"/>
            <a:ext cx="2981325" cy="2657475"/>
          </a:xfrm>
          <a:prstGeom prst="rect">
            <a:avLst/>
          </a:prstGeom>
          <a:noFill/>
          <a:ln>
            <a:noFill/>
          </a:ln>
        </p:spPr>
      </p:pic>
      <p:pic>
        <p:nvPicPr>
          <p:cNvPr id="560" name="Shape 560"/>
          <p:cNvPicPr preferRelativeResize="0"/>
          <p:nvPr/>
        </p:nvPicPr>
        <p:blipFill>
          <a:blip r:embed="rId4">
            <a:alphaModFix/>
          </a:blip>
          <a:stretch>
            <a:fillRect/>
          </a:stretch>
        </p:blipFill>
        <p:spPr>
          <a:xfrm>
            <a:off x="152396" y="3673078"/>
            <a:ext cx="4379274" cy="1266025"/>
          </a:xfrm>
          <a:prstGeom prst="rect">
            <a:avLst/>
          </a:prstGeom>
          <a:noFill/>
          <a:ln>
            <a:noFill/>
          </a:ln>
        </p:spPr>
      </p:pic>
      <p:pic>
        <p:nvPicPr>
          <p:cNvPr id="561" name="Shape 561"/>
          <p:cNvPicPr preferRelativeResize="0"/>
          <p:nvPr/>
        </p:nvPicPr>
        <p:blipFill>
          <a:blip r:embed="rId5">
            <a:alphaModFix/>
          </a:blip>
          <a:stretch>
            <a:fillRect/>
          </a:stretch>
        </p:blipFill>
        <p:spPr>
          <a:xfrm>
            <a:off x="4153475" y="1094912"/>
            <a:ext cx="4886325" cy="3162300"/>
          </a:xfrm>
          <a:prstGeom prst="rect">
            <a:avLst/>
          </a:prstGeom>
          <a:noFill/>
          <a:ln>
            <a:noFill/>
          </a:ln>
        </p:spPr>
      </p:pic>
      <p:pic>
        <p:nvPicPr>
          <p:cNvPr id="562" name="Shape 562"/>
          <p:cNvPicPr preferRelativeResize="0"/>
          <p:nvPr/>
        </p:nvPicPr>
        <p:blipFill>
          <a:blip r:embed="rId6">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95" name="Shape 95"/>
        <p:cNvGrpSpPr/>
        <p:nvPr/>
      </p:nvGrpSpPr>
      <p:grpSpPr>
        <a:xfrm>
          <a:off x="0" y="0"/>
          <a:ext cx="0" cy="0"/>
          <a:chOff x="0" y="0"/>
          <a:chExt cx="0" cy="0"/>
        </a:xfrm>
      </p:grpSpPr>
      <p:pic>
        <p:nvPicPr>
          <p:cNvPr id="96" name="Shape 96"/>
          <p:cNvPicPr preferRelativeResize="0"/>
          <p:nvPr/>
        </p:nvPicPr>
        <p:blipFill>
          <a:blip r:embed="rId3">
            <a:alphaModFix/>
          </a:blip>
          <a:stretch>
            <a:fillRect/>
          </a:stretch>
        </p:blipFill>
        <p:spPr>
          <a:xfrm>
            <a:off x="1327775" y="152400"/>
            <a:ext cx="6360243" cy="4838699"/>
          </a:xfrm>
          <a:prstGeom prst="rect">
            <a:avLst/>
          </a:prstGeom>
          <a:noFill/>
          <a:ln>
            <a:noFill/>
          </a:ln>
        </p:spPr>
      </p:pic>
      <p:pic>
        <p:nvPicPr>
          <p:cNvPr id="97" name="Shape 97"/>
          <p:cNvPicPr preferRelativeResize="0"/>
          <p:nvPr/>
        </p:nvPicPr>
        <p:blipFill>
          <a:blip r:embed="rId4">
            <a:alphaModFix/>
          </a:blip>
          <a:stretch>
            <a:fillRect/>
          </a:stretch>
        </p:blipFill>
        <p:spPr>
          <a:xfrm>
            <a:off x="7785850" y="4488274"/>
            <a:ext cx="1165125" cy="5898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566" name="Shape 566"/>
        <p:cNvGrpSpPr/>
        <p:nvPr/>
      </p:nvGrpSpPr>
      <p:grpSpPr>
        <a:xfrm>
          <a:off x="0" y="0"/>
          <a:ext cx="0" cy="0"/>
          <a:chOff x="0" y="0"/>
          <a:chExt cx="0" cy="0"/>
        </a:xfrm>
      </p:grpSpPr>
      <p:sp>
        <p:nvSpPr>
          <p:cNvPr id="567" name="Shape 56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Remarketing a email marketing</a:t>
            </a:r>
          </a:p>
          <a:p>
            <a:pPr lvl="0" rtl="0">
              <a:spcBef>
                <a:spcPts val="0"/>
              </a:spcBef>
              <a:buNone/>
            </a:pPr>
            <a:r>
              <a:t/>
            </a:r>
            <a:endParaRPr>
              <a:solidFill>
                <a:srgbClr val="000000"/>
              </a:solidFill>
            </a:endParaRPr>
          </a:p>
        </p:txBody>
      </p:sp>
      <p:sp>
        <p:nvSpPr>
          <p:cNvPr id="568" name="Shape 568"/>
          <p:cNvSpPr txBox="1"/>
          <p:nvPr/>
        </p:nvSpPr>
        <p:spPr>
          <a:xfrm>
            <a:off x="6299600" y="505350"/>
            <a:ext cx="2371200" cy="519000"/>
          </a:xfrm>
          <a:prstGeom prst="rect">
            <a:avLst/>
          </a:prstGeom>
          <a:noFill/>
          <a:ln>
            <a:noFill/>
          </a:ln>
        </p:spPr>
        <p:txBody>
          <a:bodyPr anchorCtr="0" anchor="t" bIns="91425" lIns="91425" rIns="91425" tIns="91425">
            <a:noAutofit/>
          </a:bodyPr>
          <a:lstStyle/>
          <a:p>
            <a:pPr lvl="0" rtl="0" algn="r">
              <a:spcBef>
                <a:spcPts val="0"/>
              </a:spcBef>
              <a:buNone/>
            </a:pPr>
            <a:r>
              <a:rPr lang="en"/>
              <a:t>Gmail sponsored promotion</a:t>
            </a:r>
          </a:p>
        </p:txBody>
      </p:sp>
      <p:pic>
        <p:nvPicPr>
          <p:cNvPr id="569" name="Shape 569"/>
          <p:cNvPicPr preferRelativeResize="0"/>
          <p:nvPr/>
        </p:nvPicPr>
        <p:blipFill>
          <a:blip r:embed="rId3">
            <a:alphaModFix/>
          </a:blip>
          <a:stretch>
            <a:fillRect/>
          </a:stretch>
        </p:blipFill>
        <p:spPr>
          <a:xfrm>
            <a:off x="2971800" y="1170125"/>
            <a:ext cx="3649886" cy="3820974"/>
          </a:xfrm>
          <a:prstGeom prst="rect">
            <a:avLst/>
          </a:prstGeom>
          <a:noFill/>
          <a:ln>
            <a:noFill/>
          </a:ln>
        </p:spPr>
      </p:pic>
      <p:pic>
        <p:nvPicPr>
          <p:cNvPr id="570" name="Shape 570"/>
          <p:cNvPicPr preferRelativeResize="0"/>
          <p:nvPr/>
        </p:nvPicPr>
        <p:blipFill>
          <a:blip r:embed="rId4">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4" name="Shape 574"/>
        <p:cNvGrpSpPr/>
        <p:nvPr/>
      </p:nvGrpSpPr>
      <p:grpSpPr>
        <a:xfrm>
          <a:off x="0" y="0"/>
          <a:ext cx="0" cy="0"/>
          <a:chOff x="0" y="0"/>
          <a:chExt cx="0" cy="0"/>
        </a:xfrm>
      </p:grpSpPr>
      <p:sp>
        <p:nvSpPr>
          <p:cNvPr id="575" name="Shape 575"/>
          <p:cNvSpPr txBox="1"/>
          <p:nvPr>
            <p:ph type="title"/>
          </p:nvPr>
        </p:nvSpPr>
        <p:spPr>
          <a:xfrm>
            <a:off x="311700" y="1561425"/>
            <a:ext cx="8520600" cy="2112600"/>
          </a:xfrm>
          <a:prstGeom prst="rect">
            <a:avLst/>
          </a:prstGeom>
        </p:spPr>
        <p:txBody>
          <a:bodyPr anchorCtr="0" anchor="ctr" bIns="91425" lIns="91425" rIns="91425" tIns="91425">
            <a:noAutofit/>
          </a:bodyPr>
          <a:lstStyle/>
          <a:p>
            <a:pPr lvl="0">
              <a:spcBef>
                <a:spcPts val="0"/>
              </a:spcBef>
              <a:buNone/>
            </a:pPr>
            <a:r>
              <a:rPr lang="en"/>
              <a:t>II.</a:t>
            </a:r>
          </a:p>
          <a:p>
            <a:pPr lvl="0" rtl="0">
              <a:spcBef>
                <a:spcPts val="0"/>
              </a:spcBef>
              <a:buNone/>
            </a:pPr>
            <a:r>
              <a:rPr lang="en"/>
              <a:t>Content</a:t>
            </a:r>
            <a:r>
              <a:rPr lang="en"/>
              <a:t> marketing</a:t>
            </a:r>
          </a:p>
        </p:txBody>
      </p:sp>
      <p:pic>
        <p:nvPicPr>
          <p:cNvPr id="576" name="Shape 576"/>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577" name="Shape 577"/>
          <p:cNvPicPr preferRelativeResize="0"/>
          <p:nvPr/>
        </p:nvPicPr>
        <p:blipFill>
          <a:blip r:embed="rId4">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581" name="Shape 581"/>
        <p:cNvGrpSpPr/>
        <p:nvPr/>
      </p:nvGrpSpPr>
      <p:grpSpPr>
        <a:xfrm>
          <a:off x="0" y="0"/>
          <a:ext cx="0" cy="0"/>
          <a:chOff x="0" y="0"/>
          <a:chExt cx="0" cy="0"/>
        </a:xfrm>
      </p:grpSpPr>
      <p:sp>
        <p:nvSpPr>
          <p:cNvPr id="582" name="Shape 582"/>
          <p:cNvSpPr txBox="1"/>
          <p:nvPr>
            <p:ph type="title"/>
          </p:nvPr>
        </p:nvSpPr>
        <p:spPr>
          <a:xfrm>
            <a:off x="265500" y="1233175"/>
            <a:ext cx="4045200" cy="1482300"/>
          </a:xfrm>
          <a:prstGeom prst="rect">
            <a:avLst/>
          </a:prstGeom>
        </p:spPr>
        <p:txBody>
          <a:bodyPr anchorCtr="0" anchor="b" bIns="91425" lIns="91425" rIns="91425" tIns="91425">
            <a:noAutofit/>
          </a:bodyPr>
          <a:lstStyle/>
          <a:p>
            <a:pPr lvl="0" rtl="0">
              <a:spcBef>
                <a:spcPts val="0"/>
              </a:spcBef>
              <a:buNone/>
            </a:pPr>
            <a:r>
              <a:t/>
            </a:r>
            <a:endParaRPr/>
          </a:p>
        </p:txBody>
      </p:sp>
      <p:sp>
        <p:nvSpPr>
          <p:cNvPr id="583" name="Shape 583"/>
          <p:cNvSpPr txBox="1"/>
          <p:nvPr>
            <p:ph idx="1" type="subTitle"/>
          </p:nvPr>
        </p:nvSpPr>
        <p:spPr>
          <a:xfrm>
            <a:off x="265500" y="2435675"/>
            <a:ext cx="4045200" cy="1235100"/>
          </a:xfrm>
          <a:prstGeom prst="rect">
            <a:avLst/>
          </a:prstGeom>
        </p:spPr>
        <p:txBody>
          <a:bodyPr anchorCtr="0" anchor="t" bIns="91425" lIns="91425" rIns="91425" tIns="91425">
            <a:noAutofit/>
          </a:bodyPr>
          <a:lstStyle/>
          <a:p>
            <a:pPr lvl="0" rtl="0">
              <a:spcBef>
                <a:spcPts val="0"/>
              </a:spcBef>
              <a:buNone/>
            </a:pPr>
            <a:r>
              <a:rPr lang="en">
                <a:solidFill>
                  <a:srgbClr val="000000"/>
                </a:solidFill>
              </a:rPr>
              <a:t>Content marketing</a:t>
            </a:r>
          </a:p>
        </p:txBody>
      </p:sp>
      <p:sp>
        <p:nvSpPr>
          <p:cNvPr id="584" name="Shape 584"/>
          <p:cNvSpPr txBox="1"/>
          <p:nvPr>
            <p:ph idx="2" type="body"/>
          </p:nvPr>
        </p:nvSpPr>
        <p:spPr>
          <a:xfrm>
            <a:off x="4939500" y="724200"/>
            <a:ext cx="3837000" cy="3695100"/>
          </a:xfrm>
          <a:prstGeom prst="rect">
            <a:avLst/>
          </a:prstGeom>
        </p:spPr>
        <p:txBody>
          <a:bodyPr anchorCtr="0" anchor="ctr" bIns="91425" lIns="91425" rIns="91425" tIns="91425">
            <a:noAutofit/>
          </a:bodyPr>
          <a:lstStyle/>
          <a:p>
            <a:pPr lvl="0">
              <a:spcBef>
                <a:spcPts val="0"/>
              </a:spcBef>
              <a:buNone/>
            </a:pPr>
            <a:r>
              <a:t/>
            </a:r>
            <a:endParaRPr/>
          </a:p>
          <a:p>
            <a:pPr lvl="0" rtl="0">
              <a:spcBef>
                <a:spcPts val="0"/>
              </a:spcBef>
              <a:buNone/>
            </a:pPr>
            <a:r>
              <a:rPr lang="en"/>
              <a:t>Budovanie vlastného obsahu</a:t>
            </a:r>
          </a:p>
          <a:p>
            <a:pPr lvl="0" rtl="0">
              <a:spcBef>
                <a:spcPts val="0"/>
              </a:spcBef>
              <a:buNone/>
            </a:pPr>
            <a:r>
              <a:rPr lang="en"/>
              <a:t>Sociálne siete</a:t>
            </a:r>
          </a:p>
        </p:txBody>
      </p:sp>
      <p:pic>
        <p:nvPicPr>
          <p:cNvPr id="585" name="Shape 585"/>
          <p:cNvPicPr preferRelativeResize="0"/>
          <p:nvPr/>
        </p:nvPicPr>
        <p:blipFill>
          <a:blip r:embed="rId3">
            <a:alphaModFix/>
          </a:blip>
          <a:stretch>
            <a:fillRect/>
          </a:stretch>
        </p:blipFill>
        <p:spPr>
          <a:xfrm>
            <a:off x="189300" y="4412074"/>
            <a:ext cx="1165126" cy="5898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9" name="Shape 589"/>
        <p:cNvGrpSpPr/>
        <p:nvPr/>
      </p:nvGrpSpPr>
      <p:grpSpPr>
        <a:xfrm>
          <a:off x="0" y="0"/>
          <a:ext cx="0" cy="0"/>
          <a:chOff x="0" y="0"/>
          <a:chExt cx="0" cy="0"/>
        </a:xfrm>
      </p:grpSpPr>
      <p:sp>
        <p:nvSpPr>
          <p:cNvPr id="590" name="Shape 590"/>
          <p:cNvSpPr txBox="1"/>
          <p:nvPr>
            <p:ph type="title"/>
          </p:nvPr>
        </p:nvSpPr>
        <p:spPr>
          <a:xfrm>
            <a:off x="311700" y="1443325"/>
            <a:ext cx="8520600" cy="2243700"/>
          </a:xfrm>
          <a:prstGeom prst="rect">
            <a:avLst/>
          </a:prstGeom>
        </p:spPr>
        <p:txBody>
          <a:bodyPr anchorCtr="0" anchor="ctr" bIns="91425" lIns="91425" rIns="91425" tIns="91425">
            <a:noAutofit/>
          </a:bodyPr>
          <a:lstStyle/>
          <a:p>
            <a:pPr lvl="0" rtl="0">
              <a:spcBef>
                <a:spcPts val="0"/>
              </a:spcBef>
              <a:buNone/>
            </a:pPr>
            <a:r>
              <a:rPr lang="en"/>
              <a:t>Budovanie vlastného obsahu</a:t>
            </a:r>
          </a:p>
        </p:txBody>
      </p:sp>
      <p:pic>
        <p:nvPicPr>
          <p:cNvPr id="591" name="Shape 591"/>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592" name="Shape 592"/>
          <p:cNvPicPr preferRelativeResize="0"/>
          <p:nvPr/>
        </p:nvPicPr>
        <p:blipFill>
          <a:blip r:embed="rId4">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000000"/>
        </a:solidFill>
      </p:bgPr>
    </p:bg>
    <p:spTree>
      <p:nvGrpSpPr>
        <p:cNvPr id="596" name="Shape 596"/>
        <p:cNvGrpSpPr/>
        <p:nvPr/>
      </p:nvGrpSpPr>
      <p:grpSpPr>
        <a:xfrm>
          <a:off x="0" y="0"/>
          <a:ext cx="0" cy="0"/>
          <a:chOff x="0" y="0"/>
          <a:chExt cx="0" cy="0"/>
        </a:xfrm>
      </p:grpSpPr>
      <p:pic>
        <p:nvPicPr>
          <p:cNvPr id="597" name="Shape 597"/>
          <p:cNvPicPr preferRelativeResize="0"/>
          <p:nvPr/>
        </p:nvPicPr>
        <p:blipFill rotWithShape="1">
          <a:blip r:embed="rId3">
            <a:alphaModFix/>
          </a:blip>
          <a:srcRect b="13925" l="0" r="0" t="3382"/>
          <a:stretch/>
        </p:blipFill>
        <p:spPr>
          <a:xfrm>
            <a:off x="551925" y="0"/>
            <a:ext cx="8040151" cy="51435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601" name="Shape 601"/>
        <p:cNvGrpSpPr/>
        <p:nvPr/>
      </p:nvGrpSpPr>
      <p:grpSpPr>
        <a:xfrm>
          <a:off x="0" y="0"/>
          <a:ext cx="0" cy="0"/>
          <a:chOff x="0" y="0"/>
          <a:chExt cx="0" cy="0"/>
        </a:xfrm>
      </p:grpSpPr>
      <p:sp>
        <p:nvSpPr>
          <p:cNvPr id="602" name="Shape 60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Budovanie vlastného obsahu</a:t>
            </a:r>
          </a:p>
        </p:txBody>
      </p:sp>
      <p:pic>
        <p:nvPicPr>
          <p:cNvPr id="603" name="Shape 603"/>
          <p:cNvPicPr preferRelativeResize="0"/>
          <p:nvPr/>
        </p:nvPicPr>
        <p:blipFill>
          <a:blip r:embed="rId3">
            <a:alphaModFix/>
          </a:blip>
          <a:stretch>
            <a:fillRect/>
          </a:stretch>
        </p:blipFill>
        <p:spPr>
          <a:xfrm>
            <a:off x="311700" y="1209475"/>
            <a:ext cx="4016762" cy="3820977"/>
          </a:xfrm>
          <a:prstGeom prst="rect">
            <a:avLst/>
          </a:prstGeom>
          <a:noFill/>
          <a:ln>
            <a:noFill/>
          </a:ln>
        </p:spPr>
      </p:pic>
      <p:pic>
        <p:nvPicPr>
          <p:cNvPr id="604" name="Shape 604"/>
          <p:cNvPicPr preferRelativeResize="0"/>
          <p:nvPr/>
        </p:nvPicPr>
        <p:blipFill>
          <a:blip r:embed="rId4">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8" name="Shape 608"/>
        <p:cNvGrpSpPr/>
        <p:nvPr/>
      </p:nvGrpSpPr>
      <p:grpSpPr>
        <a:xfrm>
          <a:off x="0" y="0"/>
          <a:ext cx="0" cy="0"/>
          <a:chOff x="0" y="0"/>
          <a:chExt cx="0" cy="0"/>
        </a:xfrm>
      </p:grpSpPr>
      <p:sp>
        <p:nvSpPr>
          <p:cNvPr id="609" name="Shape 609"/>
          <p:cNvSpPr txBox="1"/>
          <p:nvPr>
            <p:ph type="title"/>
          </p:nvPr>
        </p:nvSpPr>
        <p:spPr>
          <a:xfrm>
            <a:off x="311700" y="1563325"/>
            <a:ext cx="8520600" cy="1963500"/>
          </a:xfrm>
          <a:prstGeom prst="rect">
            <a:avLst/>
          </a:prstGeom>
        </p:spPr>
        <p:txBody>
          <a:bodyPr anchorCtr="0" anchor="b" bIns="91425" lIns="91425" rIns="91425" tIns="91425">
            <a:noAutofit/>
          </a:bodyPr>
          <a:lstStyle/>
          <a:p>
            <a:pPr lvl="0">
              <a:spcBef>
                <a:spcPts val="0"/>
              </a:spcBef>
              <a:buNone/>
            </a:pPr>
            <a:r>
              <a:rPr lang="en"/>
              <a:t>o 67%</a:t>
            </a:r>
          </a:p>
        </p:txBody>
      </p:sp>
      <p:sp>
        <p:nvSpPr>
          <p:cNvPr id="610" name="Shape 610"/>
          <p:cNvSpPr txBox="1"/>
          <p:nvPr>
            <p:ph idx="1" type="body"/>
          </p:nvPr>
        </p:nvSpPr>
        <p:spPr>
          <a:xfrm>
            <a:off x="311700" y="3990425"/>
            <a:ext cx="8520600" cy="456000"/>
          </a:xfrm>
          <a:prstGeom prst="rect">
            <a:avLst/>
          </a:prstGeom>
        </p:spPr>
        <p:txBody>
          <a:bodyPr anchorCtr="0" anchor="t" bIns="91425" lIns="91425" rIns="91425" tIns="91425">
            <a:noAutofit/>
          </a:bodyPr>
          <a:lstStyle/>
          <a:p>
            <a:pPr lvl="0">
              <a:spcBef>
                <a:spcPts val="0"/>
              </a:spcBef>
              <a:buNone/>
            </a:pPr>
            <a:r>
              <a:rPr lang="en">
                <a:solidFill>
                  <a:srgbClr val="FFFFFF"/>
                </a:solidFill>
              </a:rPr>
              <a:t>viac potencionálnych zákazníkov (lead-ov)</a:t>
            </a:r>
          </a:p>
        </p:txBody>
      </p:sp>
      <p:sp>
        <p:nvSpPr>
          <p:cNvPr id="611" name="Shape 611"/>
          <p:cNvSpPr txBox="1"/>
          <p:nvPr>
            <p:ph idx="1" type="body"/>
          </p:nvPr>
        </p:nvSpPr>
        <p:spPr>
          <a:xfrm>
            <a:off x="311700" y="630925"/>
            <a:ext cx="8520600" cy="536700"/>
          </a:xfrm>
          <a:prstGeom prst="rect">
            <a:avLst/>
          </a:prstGeom>
        </p:spPr>
        <p:txBody>
          <a:bodyPr anchorCtr="0" anchor="t" bIns="91425" lIns="91425" rIns="91425" tIns="91425">
            <a:noAutofit/>
          </a:bodyPr>
          <a:lstStyle/>
          <a:p>
            <a:pPr lvl="0" rtl="0">
              <a:spcBef>
                <a:spcPts val="0"/>
              </a:spcBef>
              <a:buNone/>
            </a:pPr>
            <a:r>
              <a:rPr lang="en">
                <a:solidFill>
                  <a:srgbClr val="FFFFFF"/>
                </a:solidFill>
              </a:rPr>
              <a:t>B2B spoločnosti, ktoré budujú vlastný obsah získavajú</a:t>
            </a:r>
          </a:p>
        </p:txBody>
      </p:sp>
      <p:pic>
        <p:nvPicPr>
          <p:cNvPr id="612" name="Shape 612"/>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613" name="Shape 613"/>
          <p:cNvPicPr preferRelativeResize="0"/>
          <p:nvPr/>
        </p:nvPicPr>
        <p:blipFill>
          <a:blip r:embed="rId4">
            <a:alphaModFix/>
          </a:blip>
          <a:stretch>
            <a:fillRect/>
          </a:stretch>
        </p:blipFill>
        <p:spPr>
          <a:xfrm>
            <a:off x="7679750" y="170249"/>
            <a:ext cx="1294900" cy="6555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617" name="Shape 617"/>
        <p:cNvGrpSpPr/>
        <p:nvPr/>
      </p:nvGrpSpPr>
      <p:grpSpPr>
        <a:xfrm>
          <a:off x="0" y="0"/>
          <a:ext cx="0" cy="0"/>
          <a:chOff x="0" y="0"/>
          <a:chExt cx="0" cy="0"/>
        </a:xfrm>
      </p:grpSpPr>
      <p:sp>
        <p:nvSpPr>
          <p:cNvPr id="618" name="Shape 618"/>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Budovanie vlastného obsahu</a:t>
            </a:r>
          </a:p>
        </p:txBody>
      </p:sp>
      <p:sp>
        <p:nvSpPr>
          <p:cNvPr id="619" name="Shape 619"/>
          <p:cNvSpPr txBox="1"/>
          <p:nvPr>
            <p:ph idx="1" type="body"/>
          </p:nvPr>
        </p:nvSpPr>
        <p:spPr>
          <a:xfrm>
            <a:off x="311700" y="1152475"/>
            <a:ext cx="3999900" cy="3416400"/>
          </a:xfrm>
          <a:prstGeom prst="rect">
            <a:avLst/>
          </a:prstGeom>
        </p:spPr>
        <p:txBody>
          <a:bodyPr anchorCtr="0" anchor="t" bIns="91425" lIns="91425" rIns="91425" tIns="91425">
            <a:noAutofit/>
          </a:bodyPr>
          <a:lstStyle/>
          <a:p>
            <a:pPr lvl="0">
              <a:spcBef>
                <a:spcPts val="0"/>
              </a:spcBef>
              <a:buNone/>
            </a:pPr>
            <a:r>
              <a:rPr b="1" lang="en">
                <a:solidFill>
                  <a:srgbClr val="000000"/>
                </a:solidFill>
              </a:rPr>
              <a:t>Čo to je:</a:t>
            </a:r>
          </a:p>
          <a:p>
            <a:pPr lvl="0" rtl="0">
              <a:spcBef>
                <a:spcPts val="0"/>
              </a:spcBef>
              <a:buNone/>
            </a:pPr>
            <a:r>
              <a:rPr lang="en">
                <a:solidFill>
                  <a:srgbClr val="000000"/>
                </a:solidFill>
              </a:rPr>
              <a:t>Tvorba vlastného odborného, alebo náučného obsahu v rámci vašej webstránky</a:t>
            </a:r>
          </a:p>
          <a:p>
            <a:pPr lvl="0" rtl="0">
              <a:spcBef>
                <a:spcPts val="0"/>
              </a:spcBef>
              <a:buNone/>
            </a:pPr>
            <a:r>
              <a:t/>
            </a:r>
            <a:endParaRPr>
              <a:solidFill>
                <a:srgbClr val="000000"/>
              </a:solidFill>
            </a:endParaRPr>
          </a:p>
        </p:txBody>
      </p:sp>
      <p:sp>
        <p:nvSpPr>
          <p:cNvPr id="620" name="Shape 620"/>
          <p:cNvSpPr txBox="1"/>
          <p:nvPr>
            <p:ph idx="2" type="body"/>
          </p:nvPr>
        </p:nvSpPr>
        <p:spPr>
          <a:xfrm>
            <a:off x="4832400" y="825800"/>
            <a:ext cx="3999900" cy="3743100"/>
          </a:xfrm>
          <a:prstGeom prst="rect">
            <a:avLst/>
          </a:prstGeom>
        </p:spPr>
        <p:txBody>
          <a:bodyPr anchorCtr="0" anchor="t" bIns="91425" lIns="91425" rIns="91425" tIns="91425">
            <a:noAutofit/>
          </a:bodyPr>
          <a:lstStyle/>
          <a:p>
            <a:pPr lvl="0" rtl="0">
              <a:spcBef>
                <a:spcPts val="0"/>
              </a:spcBef>
              <a:buNone/>
            </a:pPr>
            <a:r>
              <a:rPr b="1" lang="en">
                <a:solidFill>
                  <a:srgbClr val="000000"/>
                </a:solidFill>
              </a:rPr>
              <a:t>Pre koho je to určené:</a:t>
            </a:r>
          </a:p>
          <a:p>
            <a:pPr lvl="0" rtl="0">
              <a:spcBef>
                <a:spcPts val="0"/>
              </a:spcBef>
              <a:buNone/>
            </a:pPr>
            <a:r>
              <a:rPr lang="en">
                <a:solidFill>
                  <a:srgbClr val="000000"/>
                </a:solidFill>
              </a:rPr>
              <a:t>Funguje výborne v B2B aj B2C segmente</a:t>
            </a:r>
          </a:p>
          <a:p>
            <a:pPr lvl="0">
              <a:spcBef>
                <a:spcPts val="0"/>
              </a:spcBef>
              <a:buNone/>
            </a:pPr>
            <a:r>
              <a:rPr lang="en">
                <a:solidFill>
                  <a:srgbClr val="000000"/>
                </a:solidFill>
              </a:rPr>
              <a:t>Funguje vo fázach od A až po C nákupného procesu.</a:t>
            </a:r>
          </a:p>
          <a:p>
            <a:pPr lvl="0" rtl="0">
              <a:spcBef>
                <a:spcPts val="0"/>
              </a:spcBef>
              <a:buNone/>
            </a:pPr>
            <a:r>
              <a:rPr lang="en">
                <a:solidFill>
                  <a:srgbClr val="000000"/>
                </a:solidFill>
              </a:rPr>
              <a:t>Funguje stredno až dlhodobo.</a:t>
            </a:r>
          </a:p>
          <a:p>
            <a:pPr lvl="0" rtl="0">
              <a:spcBef>
                <a:spcPts val="0"/>
              </a:spcBef>
              <a:buNone/>
            </a:pPr>
            <a:r>
              <a:t/>
            </a:r>
            <a:endParaRPr>
              <a:solidFill>
                <a:srgbClr val="000000"/>
              </a:solidFill>
            </a:endParaRPr>
          </a:p>
        </p:txBody>
      </p:sp>
      <p:pic>
        <p:nvPicPr>
          <p:cNvPr id="621" name="Shape 621"/>
          <p:cNvPicPr preferRelativeResize="0"/>
          <p:nvPr/>
        </p:nvPicPr>
        <p:blipFill>
          <a:blip r:embed="rId3">
            <a:alphaModFix/>
          </a:blip>
          <a:stretch>
            <a:fillRect/>
          </a:stretch>
        </p:blipFill>
        <p:spPr>
          <a:xfrm>
            <a:off x="5045524" y="2641650"/>
            <a:ext cx="3288575" cy="2501849"/>
          </a:xfrm>
          <a:prstGeom prst="rect">
            <a:avLst/>
          </a:prstGeom>
          <a:noFill/>
          <a:ln>
            <a:noFill/>
          </a:ln>
        </p:spPr>
      </p:pic>
      <p:pic>
        <p:nvPicPr>
          <p:cNvPr id="622" name="Shape 622"/>
          <p:cNvPicPr preferRelativeResize="0"/>
          <p:nvPr/>
        </p:nvPicPr>
        <p:blipFill>
          <a:blip r:embed="rId4">
            <a:alphaModFix/>
          </a:blip>
          <a:stretch>
            <a:fillRect/>
          </a:stretch>
        </p:blipFill>
        <p:spPr>
          <a:xfrm>
            <a:off x="159300" y="4412074"/>
            <a:ext cx="1165126" cy="5898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626" name="Shape 626"/>
        <p:cNvGrpSpPr/>
        <p:nvPr/>
      </p:nvGrpSpPr>
      <p:grpSpPr>
        <a:xfrm>
          <a:off x="0" y="0"/>
          <a:ext cx="0" cy="0"/>
          <a:chOff x="0" y="0"/>
          <a:chExt cx="0" cy="0"/>
        </a:xfrm>
      </p:grpSpPr>
      <p:sp>
        <p:nvSpPr>
          <p:cNvPr id="627" name="Shape 62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Budovanie vlastného obsahu</a:t>
            </a:r>
          </a:p>
        </p:txBody>
      </p:sp>
      <p:sp>
        <p:nvSpPr>
          <p:cNvPr id="628" name="Shape 628"/>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a:solidFill>
                  <a:srgbClr val="000000"/>
                </a:solidFill>
              </a:rPr>
              <a:t>Aké metriky sledovať?</a:t>
            </a:r>
          </a:p>
          <a:p>
            <a:pPr indent="-228600" lvl="0" marL="457200" rtl="0">
              <a:spcBef>
                <a:spcPts val="0"/>
              </a:spcBef>
              <a:buClr>
                <a:srgbClr val="000000"/>
              </a:buClr>
              <a:buChar char="-"/>
            </a:pPr>
            <a:r>
              <a:rPr lang="en">
                <a:solidFill>
                  <a:srgbClr val="000000"/>
                </a:solidFill>
              </a:rPr>
              <a:t>množstvo videní (napr. z Google Analytics)</a:t>
            </a:r>
          </a:p>
          <a:p>
            <a:pPr indent="-228600" lvl="0" marL="457200" rtl="0">
              <a:spcBef>
                <a:spcPts val="0"/>
              </a:spcBef>
              <a:buClr>
                <a:srgbClr val="000000"/>
              </a:buClr>
              <a:buChar char="-"/>
            </a:pPr>
            <a:r>
              <a:rPr lang="en">
                <a:solidFill>
                  <a:srgbClr val="000000"/>
                </a:solidFill>
              </a:rPr>
              <a:t>množstvo zdieľaní (napr. pomocou </a:t>
            </a:r>
            <a:r>
              <a:rPr lang="en" u="sng">
                <a:solidFill>
                  <a:schemeClr val="hlink"/>
                </a:solidFill>
                <a:hlinkClick r:id="rId3"/>
              </a:rPr>
              <a:t>https://www.sharedcount.com/</a:t>
            </a:r>
            <a:r>
              <a:rPr lang="en" sz="1400">
                <a:solidFill>
                  <a:srgbClr val="000000"/>
                </a:solidFill>
              </a:rPr>
              <a:t> </a:t>
            </a:r>
            <a:r>
              <a:rPr lang="en">
                <a:solidFill>
                  <a:srgbClr val="000000"/>
                </a:solidFill>
              </a:rPr>
              <a:t>)</a:t>
            </a:r>
          </a:p>
          <a:p>
            <a:pPr indent="-228600" lvl="0" marL="457200" rtl="0">
              <a:spcBef>
                <a:spcPts val="0"/>
              </a:spcBef>
              <a:buClr>
                <a:srgbClr val="000000"/>
              </a:buClr>
              <a:buChar char="-"/>
            </a:pPr>
            <a:r>
              <a:rPr lang="en">
                <a:solidFill>
                  <a:srgbClr val="000000"/>
                </a:solidFill>
              </a:rPr>
              <a:t>počet spätných odkazov</a:t>
            </a:r>
          </a:p>
          <a:p>
            <a:pPr indent="-228600" lvl="0" marL="457200" rtl="0">
              <a:spcBef>
                <a:spcPts val="0"/>
              </a:spcBef>
              <a:buClr>
                <a:srgbClr val="000000"/>
              </a:buClr>
              <a:buChar char="-"/>
            </a:pPr>
            <a:r>
              <a:rPr lang="en">
                <a:solidFill>
                  <a:srgbClr val="000000"/>
                </a:solidFill>
              </a:rPr>
              <a:t>p</a:t>
            </a:r>
            <a:r>
              <a:rPr lang="en">
                <a:solidFill>
                  <a:srgbClr val="000000"/>
                </a:solidFill>
              </a:rPr>
              <a:t>riame konverzie (GA)</a:t>
            </a:r>
          </a:p>
          <a:p>
            <a:pPr indent="-228600" lvl="0" marL="457200" rtl="0">
              <a:spcBef>
                <a:spcPts val="0"/>
              </a:spcBef>
              <a:buClr>
                <a:srgbClr val="000000"/>
              </a:buClr>
              <a:buChar char="-"/>
            </a:pPr>
            <a:r>
              <a:rPr b="1" lang="en">
                <a:solidFill>
                  <a:srgbClr val="000000"/>
                </a:solidFill>
              </a:rPr>
              <a:t>asistované</a:t>
            </a:r>
            <a:r>
              <a:rPr b="1" lang="en">
                <a:solidFill>
                  <a:srgbClr val="000000"/>
                </a:solidFill>
              </a:rPr>
              <a:t> konverzie (GA)</a:t>
            </a:r>
          </a:p>
        </p:txBody>
      </p:sp>
      <p:pic>
        <p:nvPicPr>
          <p:cNvPr id="629" name="Shape 629"/>
          <p:cNvPicPr preferRelativeResize="0"/>
          <p:nvPr/>
        </p:nvPicPr>
        <p:blipFill>
          <a:blip r:embed="rId4">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633" name="Shape 633"/>
        <p:cNvGrpSpPr/>
        <p:nvPr/>
      </p:nvGrpSpPr>
      <p:grpSpPr>
        <a:xfrm>
          <a:off x="0" y="0"/>
          <a:ext cx="0" cy="0"/>
          <a:chOff x="0" y="0"/>
          <a:chExt cx="0" cy="0"/>
        </a:xfrm>
      </p:grpSpPr>
      <p:sp>
        <p:nvSpPr>
          <p:cNvPr id="634" name="Shape 63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Budovanie vlastného obsahu</a:t>
            </a:r>
          </a:p>
        </p:txBody>
      </p:sp>
      <p:sp>
        <p:nvSpPr>
          <p:cNvPr id="635" name="Shape 635"/>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a:solidFill>
                  <a:srgbClr val="000000"/>
                </a:solidFill>
              </a:rPr>
              <a:t>Zásady:</a:t>
            </a:r>
          </a:p>
          <a:p>
            <a:pPr indent="-228600" lvl="0" marL="457200" rtl="0">
              <a:spcBef>
                <a:spcPts val="0"/>
              </a:spcBef>
              <a:buClr>
                <a:srgbClr val="000000"/>
              </a:buClr>
              <a:buChar char="-"/>
            </a:pPr>
            <a:r>
              <a:rPr lang="en">
                <a:solidFill>
                  <a:srgbClr val="000000"/>
                </a:solidFill>
              </a:rPr>
              <a:t>myslite na svoju cieľovú skupinu (persóny)</a:t>
            </a:r>
          </a:p>
          <a:p>
            <a:pPr indent="-228600" lvl="0" marL="457200" rtl="0">
              <a:spcBef>
                <a:spcPts val="0"/>
              </a:spcBef>
              <a:buClr>
                <a:srgbClr val="000000"/>
              </a:buClr>
              <a:buChar char="-"/>
            </a:pPr>
            <a:r>
              <a:rPr lang="en">
                <a:solidFill>
                  <a:srgbClr val="000000"/>
                </a:solidFill>
              </a:rPr>
              <a:t>zaoberajte sa len jednou témou v každom článku</a:t>
            </a:r>
          </a:p>
          <a:p>
            <a:pPr indent="-228600" lvl="0" marL="457200" rtl="0">
              <a:spcBef>
                <a:spcPts val="0"/>
              </a:spcBef>
              <a:buClr>
                <a:srgbClr val="000000"/>
              </a:buClr>
              <a:buChar char="-"/>
            </a:pPr>
            <a:r>
              <a:rPr lang="en">
                <a:solidFill>
                  <a:srgbClr val="000000"/>
                </a:solidFill>
              </a:rPr>
              <a:t>píšte konzistentne a pravidelne</a:t>
            </a:r>
          </a:p>
          <a:p>
            <a:pPr indent="-228600" lvl="0" marL="457200" rtl="0">
              <a:spcBef>
                <a:spcPts val="0"/>
              </a:spcBef>
              <a:buClr>
                <a:srgbClr val="000000"/>
              </a:buClr>
              <a:buChar char="-"/>
            </a:pPr>
            <a:r>
              <a:rPr lang="en">
                <a:solidFill>
                  <a:srgbClr val="000000"/>
                </a:solidFill>
              </a:rPr>
              <a:t>dopĺňajte články obrázkami a grafmi</a:t>
            </a:r>
          </a:p>
          <a:p>
            <a:pPr indent="-228600" lvl="0" marL="457200" rtl="0">
              <a:spcBef>
                <a:spcPts val="0"/>
              </a:spcBef>
              <a:buClr>
                <a:srgbClr val="000000"/>
              </a:buClr>
              <a:buChar char="-"/>
            </a:pPr>
            <a:r>
              <a:rPr lang="en">
                <a:solidFill>
                  <a:srgbClr val="000000"/>
                </a:solidFill>
              </a:rPr>
              <a:t>doplňte článok CTA prvkom na vašu službu/produkt</a:t>
            </a:r>
          </a:p>
          <a:p>
            <a:pPr indent="-228600" lvl="0" marL="457200" rtl="0">
              <a:spcBef>
                <a:spcPts val="0"/>
              </a:spcBef>
              <a:buClr>
                <a:srgbClr val="000000"/>
              </a:buClr>
              <a:buChar char="-"/>
            </a:pPr>
            <a:r>
              <a:rPr lang="en">
                <a:solidFill>
                  <a:srgbClr val="000000"/>
                </a:solidFill>
              </a:rPr>
              <a:t>používajte zaujímavé nadpisy</a:t>
            </a:r>
          </a:p>
          <a:p>
            <a:pPr indent="-228600" lvl="0" marL="457200" rtl="0">
              <a:spcBef>
                <a:spcPts val="0"/>
              </a:spcBef>
              <a:buClr>
                <a:srgbClr val="000000"/>
              </a:buClr>
              <a:buChar char="-"/>
            </a:pPr>
            <a:r>
              <a:rPr lang="en">
                <a:solidFill>
                  <a:srgbClr val="000000"/>
                </a:solidFill>
              </a:rPr>
              <a:t>nezabúdajte na SEO :)</a:t>
            </a:r>
          </a:p>
          <a:p>
            <a:pPr lvl="0" rtl="0">
              <a:spcBef>
                <a:spcPts val="0"/>
              </a:spcBef>
              <a:buNone/>
            </a:pPr>
            <a:r>
              <a:t/>
            </a:r>
            <a:endParaRPr b="1">
              <a:solidFill>
                <a:srgbClr val="000000"/>
              </a:solidFill>
            </a:endParaRPr>
          </a:p>
        </p:txBody>
      </p:sp>
      <p:pic>
        <p:nvPicPr>
          <p:cNvPr id="636" name="Shape 636"/>
          <p:cNvPicPr preferRelativeResize="0"/>
          <p:nvPr/>
        </p:nvPicPr>
        <p:blipFill>
          <a:blip r:embed="rId3">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101" name="Shape 101"/>
        <p:cNvGrpSpPr/>
        <p:nvPr/>
      </p:nvGrpSpPr>
      <p:grpSpPr>
        <a:xfrm>
          <a:off x="0" y="0"/>
          <a:ext cx="0" cy="0"/>
          <a:chOff x="0" y="0"/>
          <a:chExt cx="0" cy="0"/>
        </a:xfrm>
      </p:grpSpPr>
      <p:pic>
        <p:nvPicPr>
          <p:cNvPr descr="funnel-nakupne-rozhodnutie.png" id="102" name="Shape 102"/>
          <p:cNvPicPr preferRelativeResize="0"/>
          <p:nvPr/>
        </p:nvPicPr>
        <p:blipFill rotWithShape="1">
          <a:blip r:embed="rId3">
            <a:alphaModFix/>
          </a:blip>
          <a:srcRect b="0" l="0" r="4525" t="0"/>
          <a:stretch/>
        </p:blipFill>
        <p:spPr>
          <a:xfrm>
            <a:off x="1331473" y="152400"/>
            <a:ext cx="6676999" cy="4838699"/>
          </a:xfrm>
          <a:prstGeom prst="rect">
            <a:avLst/>
          </a:prstGeom>
          <a:noFill/>
          <a:ln>
            <a:noFill/>
          </a:ln>
        </p:spPr>
      </p:pic>
      <p:pic>
        <p:nvPicPr>
          <p:cNvPr id="103" name="Shape 103"/>
          <p:cNvPicPr preferRelativeResize="0"/>
          <p:nvPr/>
        </p:nvPicPr>
        <p:blipFill>
          <a:blip r:embed="rId4">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640" name="Shape 640"/>
        <p:cNvGrpSpPr/>
        <p:nvPr/>
      </p:nvGrpSpPr>
      <p:grpSpPr>
        <a:xfrm>
          <a:off x="0" y="0"/>
          <a:ext cx="0" cy="0"/>
          <a:chOff x="0" y="0"/>
          <a:chExt cx="0" cy="0"/>
        </a:xfrm>
      </p:grpSpPr>
      <p:sp>
        <p:nvSpPr>
          <p:cNvPr id="641" name="Shape 641"/>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Budovanie vlastného obsahu</a:t>
            </a:r>
          </a:p>
        </p:txBody>
      </p:sp>
      <p:sp>
        <p:nvSpPr>
          <p:cNvPr id="642" name="Shape 642"/>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a:solidFill>
                  <a:srgbClr val="000000"/>
                </a:solidFill>
              </a:rPr>
              <a:t>Ako vyzerá zaujímavý titulok?</a:t>
            </a:r>
          </a:p>
          <a:p>
            <a:pPr lvl="0" rtl="0">
              <a:spcBef>
                <a:spcPts val="0"/>
              </a:spcBef>
              <a:buNone/>
            </a:pPr>
            <a:r>
              <a:t/>
            </a:r>
            <a:endParaRPr>
              <a:solidFill>
                <a:srgbClr val="000000"/>
              </a:solidFill>
            </a:endParaRPr>
          </a:p>
          <a:p>
            <a:pPr lvl="0" rtl="0">
              <a:spcBef>
                <a:spcPts val="0"/>
              </a:spcBef>
              <a:buNone/>
            </a:pPr>
            <a:r>
              <a:t/>
            </a:r>
            <a:endParaRPr b="1">
              <a:solidFill>
                <a:srgbClr val="000000"/>
              </a:solidFill>
            </a:endParaRPr>
          </a:p>
        </p:txBody>
      </p:sp>
      <p:pic>
        <p:nvPicPr>
          <p:cNvPr id="643" name="Shape 643"/>
          <p:cNvPicPr preferRelativeResize="0"/>
          <p:nvPr/>
        </p:nvPicPr>
        <p:blipFill>
          <a:blip r:embed="rId3">
            <a:alphaModFix/>
          </a:blip>
          <a:stretch>
            <a:fillRect/>
          </a:stretch>
        </p:blipFill>
        <p:spPr>
          <a:xfrm>
            <a:off x="430000" y="1587650"/>
            <a:ext cx="8264575" cy="3230450"/>
          </a:xfrm>
          <a:prstGeom prst="rect">
            <a:avLst/>
          </a:prstGeom>
          <a:noFill/>
          <a:ln>
            <a:noFill/>
          </a:ln>
        </p:spPr>
      </p:pic>
      <p:pic>
        <p:nvPicPr>
          <p:cNvPr id="644" name="Shape 644"/>
          <p:cNvPicPr preferRelativeResize="0"/>
          <p:nvPr/>
        </p:nvPicPr>
        <p:blipFill>
          <a:blip r:embed="rId4">
            <a:alphaModFix/>
          </a:blip>
          <a:stretch>
            <a:fillRect/>
          </a:stretch>
        </p:blipFill>
        <p:spPr>
          <a:xfrm>
            <a:off x="7938250" y="175999"/>
            <a:ext cx="1165125" cy="58985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648" name="Shape 648"/>
        <p:cNvGrpSpPr/>
        <p:nvPr/>
      </p:nvGrpSpPr>
      <p:grpSpPr>
        <a:xfrm>
          <a:off x="0" y="0"/>
          <a:ext cx="0" cy="0"/>
          <a:chOff x="0" y="0"/>
          <a:chExt cx="0" cy="0"/>
        </a:xfrm>
      </p:grpSpPr>
      <p:sp>
        <p:nvSpPr>
          <p:cNvPr id="649" name="Shape 64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Budovanie vlastného obsahu</a:t>
            </a:r>
          </a:p>
        </p:txBody>
      </p:sp>
      <p:sp>
        <p:nvSpPr>
          <p:cNvPr id="650" name="Shape 650"/>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a:solidFill>
                  <a:srgbClr val="000000"/>
                </a:solidFill>
              </a:rPr>
              <a:t>Nazabudnite na CTA prvky</a:t>
            </a:r>
            <a:r>
              <a:rPr lang="en">
                <a:solidFill>
                  <a:srgbClr val="000000"/>
                </a:solidFill>
              </a:rPr>
              <a:t>:</a:t>
            </a:r>
          </a:p>
          <a:p>
            <a:pPr lvl="0" rtl="0">
              <a:spcBef>
                <a:spcPts val="0"/>
              </a:spcBef>
              <a:buNone/>
            </a:pPr>
            <a:r>
              <a:t/>
            </a:r>
            <a:endParaRPr>
              <a:solidFill>
                <a:srgbClr val="000000"/>
              </a:solidFill>
            </a:endParaRPr>
          </a:p>
          <a:p>
            <a:pPr lvl="0" rtl="0">
              <a:spcBef>
                <a:spcPts val="0"/>
              </a:spcBef>
              <a:buNone/>
            </a:pPr>
            <a:r>
              <a:t/>
            </a:r>
            <a:endParaRPr b="1">
              <a:solidFill>
                <a:srgbClr val="000000"/>
              </a:solidFill>
            </a:endParaRPr>
          </a:p>
        </p:txBody>
      </p:sp>
      <p:pic>
        <p:nvPicPr>
          <p:cNvPr id="651" name="Shape 651"/>
          <p:cNvPicPr preferRelativeResize="0"/>
          <p:nvPr/>
        </p:nvPicPr>
        <p:blipFill>
          <a:blip r:embed="rId3">
            <a:alphaModFix/>
          </a:blip>
          <a:stretch>
            <a:fillRect/>
          </a:stretch>
        </p:blipFill>
        <p:spPr>
          <a:xfrm>
            <a:off x="442623" y="1537101"/>
            <a:ext cx="7747325" cy="3606398"/>
          </a:xfrm>
          <a:prstGeom prst="rect">
            <a:avLst/>
          </a:prstGeom>
          <a:noFill/>
          <a:ln>
            <a:noFill/>
          </a:ln>
        </p:spPr>
      </p:pic>
      <p:pic>
        <p:nvPicPr>
          <p:cNvPr id="652" name="Shape 652"/>
          <p:cNvPicPr preferRelativeResize="0"/>
          <p:nvPr/>
        </p:nvPicPr>
        <p:blipFill>
          <a:blip r:embed="rId4">
            <a:alphaModFix/>
          </a:blip>
          <a:stretch>
            <a:fillRect/>
          </a:stretch>
        </p:blipFill>
        <p:spPr>
          <a:xfrm>
            <a:off x="7785850" y="212349"/>
            <a:ext cx="1165125" cy="5898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656" name="Shape 656"/>
        <p:cNvGrpSpPr/>
        <p:nvPr/>
      </p:nvGrpSpPr>
      <p:grpSpPr>
        <a:xfrm>
          <a:off x="0" y="0"/>
          <a:ext cx="0" cy="0"/>
          <a:chOff x="0" y="0"/>
          <a:chExt cx="0" cy="0"/>
        </a:xfrm>
      </p:grpSpPr>
      <p:sp>
        <p:nvSpPr>
          <p:cNvPr id="657" name="Shape 65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Budovanie vlastného obsahu</a:t>
            </a:r>
          </a:p>
        </p:txBody>
      </p:sp>
      <p:sp>
        <p:nvSpPr>
          <p:cNvPr id="658" name="Shape 658"/>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a:solidFill>
                  <a:srgbClr val="000000"/>
                </a:solidFill>
              </a:rPr>
              <a:t>Dbajte na relevantnosť CTA:</a:t>
            </a:r>
          </a:p>
          <a:p>
            <a:pPr lvl="0" rtl="0">
              <a:spcBef>
                <a:spcPts val="0"/>
              </a:spcBef>
              <a:buNone/>
            </a:pPr>
            <a:r>
              <a:t/>
            </a:r>
            <a:endParaRPr>
              <a:solidFill>
                <a:srgbClr val="000000"/>
              </a:solidFill>
            </a:endParaRPr>
          </a:p>
          <a:p>
            <a:pPr lvl="0" rtl="0">
              <a:spcBef>
                <a:spcPts val="0"/>
              </a:spcBef>
              <a:buNone/>
            </a:pPr>
            <a:r>
              <a:t/>
            </a:r>
            <a:endParaRPr b="1">
              <a:solidFill>
                <a:srgbClr val="000000"/>
              </a:solidFill>
            </a:endParaRPr>
          </a:p>
        </p:txBody>
      </p:sp>
      <p:pic>
        <p:nvPicPr>
          <p:cNvPr id="659" name="Shape 659"/>
          <p:cNvPicPr preferRelativeResize="0"/>
          <p:nvPr/>
        </p:nvPicPr>
        <p:blipFill>
          <a:blip r:embed="rId3">
            <a:alphaModFix/>
          </a:blip>
          <a:stretch>
            <a:fillRect/>
          </a:stretch>
        </p:blipFill>
        <p:spPr>
          <a:xfrm>
            <a:off x="421261" y="1535173"/>
            <a:ext cx="7174748" cy="3653876"/>
          </a:xfrm>
          <a:prstGeom prst="rect">
            <a:avLst/>
          </a:prstGeom>
          <a:noFill/>
          <a:ln>
            <a:noFill/>
          </a:ln>
        </p:spPr>
      </p:pic>
      <p:pic>
        <p:nvPicPr>
          <p:cNvPr id="660" name="Shape 660"/>
          <p:cNvPicPr preferRelativeResize="0"/>
          <p:nvPr/>
        </p:nvPicPr>
        <p:blipFill>
          <a:blip r:embed="rId4">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664" name="Shape 664"/>
        <p:cNvGrpSpPr/>
        <p:nvPr/>
      </p:nvGrpSpPr>
      <p:grpSpPr>
        <a:xfrm>
          <a:off x="0" y="0"/>
          <a:ext cx="0" cy="0"/>
          <a:chOff x="0" y="0"/>
          <a:chExt cx="0" cy="0"/>
        </a:xfrm>
      </p:grpSpPr>
      <p:sp>
        <p:nvSpPr>
          <p:cNvPr id="665" name="Shape 665"/>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Budovanie vlastného obsahu</a:t>
            </a:r>
          </a:p>
        </p:txBody>
      </p:sp>
      <p:sp>
        <p:nvSpPr>
          <p:cNvPr id="666" name="Shape 666"/>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a:solidFill>
                  <a:srgbClr val="000000"/>
                </a:solidFill>
              </a:rPr>
              <a:t>Aké formy poznáme?</a:t>
            </a:r>
          </a:p>
          <a:p>
            <a:pPr indent="-228600" lvl="0" marL="457200" rtl="0">
              <a:spcBef>
                <a:spcPts val="0"/>
              </a:spcBef>
              <a:spcAft>
                <a:spcPts val="0"/>
              </a:spcAft>
              <a:buClr>
                <a:srgbClr val="000000"/>
              </a:buClr>
            </a:pPr>
            <a:r>
              <a:rPr lang="en">
                <a:solidFill>
                  <a:srgbClr val="000000"/>
                </a:solidFill>
              </a:rPr>
              <a:t>E-booky</a:t>
            </a:r>
          </a:p>
          <a:p>
            <a:pPr indent="-228600" lvl="0" marL="457200" rtl="0">
              <a:spcBef>
                <a:spcPts val="0"/>
              </a:spcBef>
              <a:spcAft>
                <a:spcPts val="0"/>
              </a:spcAft>
              <a:buClr>
                <a:srgbClr val="000000"/>
              </a:buClr>
            </a:pPr>
            <a:r>
              <a:rPr lang="en">
                <a:solidFill>
                  <a:srgbClr val="000000"/>
                </a:solidFill>
              </a:rPr>
              <a:t>White papers</a:t>
            </a:r>
          </a:p>
          <a:p>
            <a:pPr indent="-228600" lvl="0" marL="457200" rtl="0">
              <a:spcBef>
                <a:spcPts val="0"/>
              </a:spcBef>
              <a:spcAft>
                <a:spcPts val="0"/>
              </a:spcAft>
              <a:buClr>
                <a:srgbClr val="000000"/>
              </a:buClr>
            </a:pPr>
            <a:r>
              <a:rPr lang="en">
                <a:solidFill>
                  <a:srgbClr val="000000"/>
                </a:solidFill>
              </a:rPr>
              <a:t>Články</a:t>
            </a:r>
          </a:p>
          <a:p>
            <a:pPr indent="-228600" lvl="0" marL="457200" rtl="0">
              <a:spcBef>
                <a:spcPts val="0"/>
              </a:spcBef>
              <a:spcAft>
                <a:spcPts val="0"/>
              </a:spcAft>
              <a:buClr>
                <a:srgbClr val="000000"/>
              </a:buClr>
            </a:pPr>
            <a:r>
              <a:rPr lang="en">
                <a:solidFill>
                  <a:srgbClr val="000000"/>
                </a:solidFill>
              </a:rPr>
              <a:t>Podcasty</a:t>
            </a:r>
          </a:p>
          <a:p>
            <a:pPr indent="-228600" lvl="0" marL="457200" rtl="0">
              <a:spcBef>
                <a:spcPts val="0"/>
              </a:spcBef>
              <a:spcAft>
                <a:spcPts val="0"/>
              </a:spcAft>
              <a:buClr>
                <a:srgbClr val="000000"/>
              </a:buClr>
            </a:pPr>
            <a:r>
              <a:rPr lang="en">
                <a:solidFill>
                  <a:srgbClr val="000000"/>
                </a:solidFill>
              </a:rPr>
              <a:t>Náučné videá</a:t>
            </a:r>
          </a:p>
          <a:p>
            <a:pPr indent="-228600" lvl="0" marL="457200" rtl="0">
              <a:spcBef>
                <a:spcPts val="0"/>
              </a:spcBef>
              <a:spcAft>
                <a:spcPts val="0"/>
              </a:spcAft>
              <a:buClr>
                <a:srgbClr val="000000"/>
              </a:buClr>
            </a:pPr>
            <a:r>
              <a:rPr lang="en">
                <a:solidFill>
                  <a:srgbClr val="000000"/>
                </a:solidFill>
              </a:rPr>
              <a:t>Webináre</a:t>
            </a:r>
          </a:p>
          <a:p>
            <a:pPr indent="-228600" lvl="0" marL="457200" rtl="0">
              <a:spcBef>
                <a:spcPts val="0"/>
              </a:spcBef>
              <a:spcAft>
                <a:spcPts val="0"/>
              </a:spcAft>
              <a:buClr>
                <a:srgbClr val="000000"/>
              </a:buClr>
            </a:pPr>
            <a:r>
              <a:rPr lang="en">
                <a:solidFill>
                  <a:srgbClr val="000000"/>
                </a:solidFill>
              </a:rPr>
              <a:t>Infografiky, fotografie</a:t>
            </a:r>
          </a:p>
          <a:p>
            <a:pPr indent="-228600" lvl="0" marL="457200" rtl="0">
              <a:spcBef>
                <a:spcPts val="0"/>
              </a:spcBef>
              <a:spcAft>
                <a:spcPts val="0"/>
              </a:spcAft>
              <a:buClr>
                <a:srgbClr val="000000"/>
              </a:buClr>
            </a:pPr>
            <a:r>
              <a:rPr lang="en">
                <a:solidFill>
                  <a:srgbClr val="000000"/>
                </a:solidFill>
              </a:rPr>
              <a:t>Blog</a:t>
            </a:r>
          </a:p>
          <a:p>
            <a:pPr lvl="0" rtl="0">
              <a:spcBef>
                <a:spcPts val="0"/>
              </a:spcBef>
              <a:buNone/>
            </a:pPr>
            <a:r>
              <a:t/>
            </a:r>
            <a:endParaRPr b="1">
              <a:solidFill>
                <a:srgbClr val="000000"/>
              </a:solidFill>
            </a:endParaRPr>
          </a:p>
        </p:txBody>
      </p:sp>
      <p:pic>
        <p:nvPicPr>
          <p:cNvPr id="667" name="Shape 667"/>
          <p:cNvPicPr preferRelativeResize="0"/>
          <p:nvPr/>
        </p:nvPicPr>
        <p:blipFill>
          <a:blip r:embed="rId3">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671" name="Shape 671"/>
        <p:cNvGrpSpPr/>
        <p:nvPr/>
      </p:nvGrpSpPr>
      <p:grpSpPr>
        <a:xfrm>
          <a:off x="0" y="0"/>
          <a:ext cx="0" cy="0"/>
          <a:chOff x="0" y="0"/>
          <a:chExt cx="0" cy="0"/>
        </a:xfrm>
      </p:grpSpPr>
      <p:sp>
        <p:nvSpPr>
          <p:cNvPr id="672" name="Shape 67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Budovanie vlastného obsahu</a:t>
            </a:r>
          </a:p>
        </p:txBody>
      </p:sp>
      <p:sp>
        <p:nvSpPr>
          <p:cNvPr id="673" name="Shape 673"/>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a:solidFill>
                  <a:srgbClr val="000000"/>
                </a:solidFill>
              </a:rPr>
              <a:t>O čom písať?</a:t>
            </a:r>
          </a:p>
          <a:p>
            <a:pPr indent="-228600" lvl="0" marL="457200" rtl="0">
              <a:spcBef>
                <a:spcPts val="0"/>
              </a:spcBef>
              <a:buClr>
                <a:srgbClr val="000000"/>
              </a:buClr>
            </a:pPr>
            <a:r>
              <a:rPr lang="en">
                <a:solidFill>
                  <a:srgbClr val="000000"/>
                </a:solidFill>
              </a:rPr>
              <a:t>tzv. longtailové kľúčové slová/frázy</a:t>
            </a:r>
          </a:p>
          <a:p>
            <a:pPr indent="-228600" lvl="0" marL="457200" rtl="0">
              <a:spcBef>
                <a:spcPts val="0"/>
              </a:spcBef>
              <a:buClr>
                <a:srgbClr val="000000"/>
              </a:buClr>
            </a:pPr>
            <a:r>
              <a:rPr lang="en">
                <a:solidFill>
                  <a:srgbClr val="000000"/>
                </a:solidFill>
              </a:rPr>
              <a:t>aktuálne informácie z vašej oblasti</a:t>
            </a:r>
          </a:p>
          <a:p>
            <a:pPr indent="-228600" lvl="0" marL="457200" rtl="0">
              <a:spcBef>
                <a:spcPts val="0"/>
              </a:spcBef>
              <a:buClr>
                <a:srgbClr val="000000"/>
              </a:buClr>
            </a:pPr>
            <a:r>
              <a:rPr lang="en">
                <a:solidFill>
                  <a:srgbClr val="000000"/>
                </a:solidFill>
              </a:rPr>
              <a:t>odpovede na časté otázky vašich zákazníkov</a:t>
            </a:r>
          </a:p>
          <a:p>
            <a:pPr indent="-228600" lvl="0" marL="457200" rtl="0">
              <a:spcBef>
                <a:spcPts val="0"/>
              </a:spcBef>
              <a:buClr>
                <a:srgbClr val="000000"/>
              </a:buClr>
            </a:pPr>
            <a:r>
              <a:rPr lang="en">
                <a:solidFill>
                  <a:srgbClr val="000000"/>
                </a:solidFill>
              </a:rPr>
              <a:t>….</a:t>
            </a:r>
          </a:p>
          <a:p>
            <a:pPr lvl="0" rtl="0">
              <a:spcBef>
                <a:spcPts val="0"/>
              </a:spcBef>
              <a:buNone/>
            </a:pPr>
            <a:r>
              <a:t/>
            </a:r>
            <a:endParaRPr b="1">
              <a:solidFill>
                <a:srgbClr val="000000"/>
              </a:solidFill>
            </a:endParaRPr>
          </a:p>
        </p:txBody>
      </p:sp>
      <p:pic>
        <p:nvPicPr>
          <p:cNvPr id="674" name="Shape 674"/>
          <p:cNvPicPr preferRelativeResize="0"/>
          <p:nvPr/>
        </p:nvPicPr>
        <p:blipFill>
          <a:blip r:embed="rId3">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78" name="Shape 678"/>
        <p:cNvGrpSpPr/>
        <p:nvPr/>
      </p:nvGrpSpPr>
      <p:grpSpPr>
        <a:xfrm>
          <a:off x="0" y="0"/>
          <a:ext cx="0" cy="0"/>
          <a:chOff x="0" y="0"/>
          <a:chExt cx="0" cy="0"/>
        </a:xfrm>
      </p:grpSpPr>
      <p:sp>
        <p:nvSpPr>
          <p:cNvPr id="679" name="Shape 679"/>
          <p:cNvSpPr txBox="1"/>
          <p:nvPr>
            <p:ph type="title"/>
          </p:nvPr>
        </p:nvSpPr>
        <p:spPr>
          <a:xfrm>
            <a:off x="311700" y="1443325"/>
            <a:ext cx="8520600" cy="2243700"/>
          </a:xfrm>
          <a:prstGeom prst="rect">
            <a:avLst/>
          </a:prstGeom>
        </p:spPr>
        <p:txBody>
          <a:bodyPr anchorCtr="0" anchor="ctr" bIns="91425" lIns="91425" rIns="91425" tIns="91425">
            <a:noAutofit/>
          </a:bodyPr>
          <a:lstStyle/>
          <a:p>
            <a:pPr lvl="0" rtl="0">
              <a:spcBef>
                <a:spcPts val="0"/>
              </a:spcBef>
              <a:buNone/>
            </a:pPr>
            <a:r>
              <a:rPr lang="en"/>
              <a:t>Sociálne siete</a:t>
            </a:r>
          </a:p>
        </p:txBody>
      </p:sp>
      <p:pic>
        <p:nvPicPr>
          <p:cNvPr id="680" name="Shape 680"/>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681" name="Shape 681"/>
          <p:cNvPicPr preferRelativeResize="0"/>
          <p:nvPr/>
        </p:nvPicPr>
        <p:blipFill>
          <a:blip r:embed="rId4">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685" name="Shape 685"/>
        <p:cNvGrpSpPr/>
        <p:nvPr/>
      </p:nvGrpSpPr>
      <p:grpSpPr>
        <a:xfrm>
          <a:off x="0" y="0"/>
          <a:ext cx="0" cy="0"/>
          <a:chOff x="0" y="0"/>
          <a:chExt cx="0" cy="0"/>
        </a:xfrm>
      </p:grpSpPr>
      <p:sp>
        <p:nvSpPr>
          <p:cNvPr id="686" name="Shape 68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Sociálne siete</a:t>
            </a:r>
          </a:p>
        </p:txBody>
      </p:sp>
      <p:pic>
        <p:nvPicPr>
          <p:cNvPr id="687" name="Shape 687"/>
          <p:cNvPicPr preferRelativeResize="0"/>
          <p:nvPr/>
        </p:nvPicPr>
        <p:blipFill>
          <a:blip r:embed="rId3">
            <a:alphaModFix/>
          </a:blip>
          <a:stretch>
            <a:fillRect/>
          </a:stretch>
        </p:blipFill>
        <p:spPr>
          <a:xfrm>
            <a:off x="2860374" y="112375"/>
            <a:ext cx="6283624" cy="3684698"/>
          </a:xfrm>
          <a:prstGeom prst="rect">
            <a:avLst/>
          </a:prstGeom>
          <a:noFill/>
          <a:ln>
            <a:noFill/>
          </a:ln>
        </p:spPr>
      </p:pic>
      <p:pic>
        <p:nvPicPr>
          <p:cNvPr id="688" name="Shape 688"/>
          <p:cNvPicPr preferRelativeResize="0"/>
          <p:nvPr/>
        </p:nvPicPr>
        <p:blipFill rotWithShape="1">
          <a:blip r:embed="rId4">
            <a:alphaModFix/>
          </a:blip>
          <a:srcRect b="18877" l="0" r="0" t="0"/>
          <a:stretch/>
        </p:blipFill>
        <p:spPr>
          <a:xfrm>
            <a:off x="361990" y="3096599"/>
            <a:ext cx="6527100" cy="2046900"/>
          </a:xfrm>
          <a:prstGeom prst="rect">
            <a:avLst/>
          </a:prstGeom>
          <a:noFill/>
          <a:ln>
            <a:noFill/>
          </a:ln>
        </p:spPr>
      </p:pic>
      <p:pic>
        <p:nvPicPr>
          <p:cNvPr id="689" name="Shape 689"/>
          <p:cNvPicPr preferRelativeResize="0"/>
          <p:nvPr/>
        </p:nvPicPr>
        <p:blipFill>
          <a:blip r:embed="rId5">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3" name="Shape 693"/>
        <p:cNvGrpSpPr/>
        <p:nvPr/>
      </p:nvGrpSpPr>
      <p:grpSpPr>
        <a:xfrm>
          <a:off x="0" y="0"/>
          <a:ext cx="0" cy="0"/>
          <a:chOff x="0" y="0"/>
          <a:chExt cx="0" cy="0"/>
        </a:xfrm>
      </p:grpSpPr>
      <p:sp>
        <p:nvSpPr>
          <p:cNvPr id="694" name="Shape 694"/>
          <p:cNvSpPr txBox="1"/>
          <p:nvPr>
            <p:ph type="title"/>
          </p:nvPr>
        </p:nvSpPr>
        <p:spPr>
          <a:xfrm>
            <a:off x="311700" y="1563325"/>
            <a:ext cx="8520600" cy="1963500"/>
          </a:xfrm>
          <a:prstGeom prst="rect">
            <a:avLst/>
          </a:prstGeom>
        </p:spPr>
        <p:txBody>
          <a:bodyPr anchorCtr="0" anchor="b" bIns="91425" lIns="91425" rIns="91425" tIns="91425">
            <a:noAutofit/>
          </a:bodyPr>
          <a:lstStyle/>
          <a:p>
            <a:pPr lvl="0" rtl="0">
              <a:spcBef>
                <a:spcPts val="0"/>
              </a:spcBef>
              <a:buNone/>
            </a:pPr>
            <a:r>
              <a:rPr lang="en"/>
              <a:t>72</a:t>
            </a:r>
            <a:r>
              <a:rPr lang="en"/>
              <a:t> %</a:t>
            </a:r>
          </a:p>
        </p:txBody>
      </p:sp>
      <p:sp>
        <p:nvSpPr>
          <p:cNvPr id="695" name="Shape 695"/>
          <p:cNvSpPr txBox="1"/>
          <p:nvPr>
            <p:ph idx="1" type="body"/>
          </p:nvPr>
        </p:nvSpPr>
        <p:spPr>
          <a:xfrm>
            <a:off x="311700" y="3990425"/>
            <a:ext cx="8520600" cy="916800"/>
          </a:xfrm>
          <a:prstGeom prst="rect">
            <a:avLst/>
          </a:prstGeom>
        </p:spPr>
        <p:txBody>
          <a:bodyPr anchorCtr="0" anchor="t" bIns="91425" lIns="91425" rIns="91425" tIns="91425">
            <a:noAutofit/>
          </a:bodyPr>
          <a:lstStyle/>
          <a:p>
            <a:pPr lvl="0" rtl="0">
              <a:spcBef>
                <a:spcPts val="0"/>
              </a:spcBef>
              <a:buNone/>
            </a:pPr>
            <a:r>
              <a:rPr lang="en">
                <a:solidFill>
                  <a:srgbClr val="FFFFFF"/>
                </a:solidFill>
              </a:rPr>
              <a:t>dospelej populácie na internete používa Facebook</a:t>
            </a:r>
          </a:p>
        </p:txBody>
      </p:sp>
      <p:pic>
        <p:nvPicPr>
          <p:cNvPr id="696" name="Shape 696"/>
          <p:cNvPicPr preferRelativeResize="0"/>
          <p:nvPr/>
        </p:nvPicPr>
        <p:blipFill>
          <a:blip r:embed="rId3">
            <a:alphaModFix/>
          </a:blip>
          <a:stretch>
            <a:fillRect/>
          </a:stretch>
        </p:blipFill>
        <p:spPr>
          <a:xfrm>
            <a:off x="7949900" y="4080674"/>
            <a:ext cx="1089225" cy="929474"/>
          </a:xfrm>
          <a:prstGeom prst="rect">
            <a:avLst/>
          </a:prstGeom>
          <a:noFill/>
          <a:ln>
            <a:noFill/>
          </a:ln>
        </p:spPr>
      </p:pic>
      <p:pic>
        <p:nvPicPr>
          <p:cNvPr id="697" name="Shape 697"/>
          <p:cNvPicPr preferRelativeResize="0"/>
          <p:nvPr/>
        </p:nvPicPr>
        <p:blipFill>
          <a:blip r:embed="rId4">
            <a:alphaModFix/>
          </a:blip>
          <a:stretch>
            <a:fillRect/>
          </a:stretch>
        </p:blipFill>
        <p:spPr>
          <a:xfrm>
            <a:off x="7310025" y="170246"/>
            <a:ext cx="1664626" cy="84272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701" name="Shape 701"/>
        <p:cNvGrpSpPr/>
        <p:nvPr/>
      </p:nvGrpSpPr>
      <p:grpSpPr>
        <a:xfrm>
          <a:off x="0" y="0"/>
          <a:ext cx="0" cy="0"/>
          <a:chOff x="0" y="0"/>
          <a:chExt cx="0" cy="0"/>
        </a:xfrm>
      </p:grpSpPr>
      <p:sp>
        <p:nvSpPr>
          <p:cNvPr id="702" name="Shape 70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Sociálne siete</a:t>
            </a:r>
          </a:p>
        </p:txBody>
      </p:sp>
      <p:sp>
        <p:nvSpPr>
          <p:cNvPr id="703" name="Shape 703"/>
          <p:cNvSpPr txBox="1"/>
          <p:nvPr>
            <p:ph idx="1" type="body"/>
          </p:nvPr>
        </p:nvSpPr>
        <p:spPr>
          <a:xfrm>
            <a:off x="311700" y="1152475"/>
            <a:ext cx="3999900" cy="3416400"/>
          </a:xfrm>
          <a:prstGeom prst="rect">
            <a:avLst/>
          </a:prstGeom>
        </p:spPr>
        <p:txBody>
          <a:bodyPr anchorCtr="0" anchor="t" bIns="91425" lIns="91425" rIns="91425" tIns="91425">
            <a:noAutofit/>
          </a:bodyPr>
          <a:lstStyle/>
          <a:p>
            <a:pPr lvl="0" rtl="0">
              <a:spcBef>
                <a:spcPts val="0"/>
              </a:spcBef>
              <a:buNone/>
            </a:pPr>
            <a:r>
              <a:rPr b="1" lang="en">
                <a:solidFill>
                  <a:srgbClr val="000000"/>
                </a:solidFill>
              </a:rPr>
              <a:t>Čo to je:</a:t>
            </a:r>
          </a:p>
          <a:p>
            <a:pPr lvl="0" rtl="0">
              <a:spcBef>
                <a:spcPts val="0"/>
              </a:spcBef>
              <a:buNone/>
            </a:pPr>
            <a:r>
              <a:rPr lang="en">
                <a:solidFill>
                  <a:srgbClr val="000000"/>
                </a:solidFill>
              </a:rPr>
              <a:t>Obojsmerná komunikácia - firma/zákazník. Obsah generovaný aj zákazníkmi, médium na word-of-mouth.</a:t>
            </a:r>
          </a:p>
        </p:txBody>
      </p:sp>
      <p:sp>
        <p:nvSpPr>
          <p:cNvPr id="704" name="Shape 704"/>
          <p:cNvSpPr txBox="1"/>
          <p:nvPr>
            <p:ph idx="2" type="body"/>
          </p:nvPr>
        </p:nvSpPr>
        <p:spPr>
          <a:xfrm>
            <a:off x="4832400" y="920175"/>
            <a:ext cx="3999900" cy="3648600"/>
          </a:xfrm>
          <a:prstGeom prst="rect">
            <a:avLst/>
          </a:prstGeom>
        </p:spPr>
        <p:txBody>
          <a:bodyPr anchorCtr="0" anchor="t" bIns="91425" lIns="91425" rIns="91425" tIns="91425">
            <a:noAutofit/>
          </a:bodyPr>
          <a:lstStyle/>
          <a:p>
            <a:pPr lvl="0" rtl="0">
              <a:spcBef>
                <a:spcPts val="0"/>
              </a:spcBef>
              <a:buNone/>
            </a:pPr>
            <a:r>
              <a:rPr b="1" lang="en">
                <a:solidFill>
                  <a:srgbClr val="000000"/>
                </a:solidFill>
              </a:rPr>
              <a:t>Pre koho je to určené:</a:t>
            </a:r>
          </a:p>
          <a:p>
            <a:pPr lvl="0" rtl="0">
              <a:spcBef>
                <a:spcPts val="0"/>
              </a:spcBef>
              <a:buNone/>
            </a:pPr>
            <a:r>
              <a:rPr lang="en">
                <a:solidFill>
                  <a:srgbClr val="000000"/>
                </a:solidFill>
              </a:rPr>
              <a:t>Funguje najlepšie v B2C segmente</a:t>
            </a:r>
          </a:p>
          <a:p>
            <a:pPr lvl="0">
              <a:spcBef>
                <a:spcPts val="0"/>
              </a:spcBef>
              <a:buNone/>
            </a:pPr>
            <a:r>
              <a:rPr lang="en">
                <a:solidFill>
                  <a:srgbClr val="000000"/>
                </a:solidFill>
              </a:rPr>
              <a:t>Dokáže osloviť už vo fáze A nákupného procesu</a:t>
            </a:r>
          </a:p>
          <a:p>
            <a:pPr lvl="0" rtl="0">
              <a:spcBef>
                <a:spcPts val="0"/>
              </a:spcBef>
              <a:buNone/>
            </a:pPr>
            <a:r>
              <a:rPr lang="en">
                <a:solidFill>
                  <a:srgbClr val="000000"/>
                </a:solidFill>
              </a:rPr>
              <a:t>Funguje dlhodobo</a:t>
            </a:r>
          </a:p>
          <a:p>
            <a:pPr lvl="0" rtl="0">
              <a:spcBef>
                <a:spcPts val="0"/>
              </a:spcBef>
              <a:buNone/>
            </a:pPr>
            <a:r>
              <a:t/>
            </a:r>
            <a:endParaRPr>
              <a:solidFill>
                <a:srgbClr val="000000"/>
              </a:solidFill>
            </a:endParaRPr>
          </a:p>
        </p:txBody>
      </p:sp>
      <p:pic>
        <p:nvPicPr>
          <p:cNvPr id="705" name="Shape 705"/>
          <p:cNvPicPr preferRelativeResize="0"/>
          <p:nvPr/>
        </p:nvPicPr>
        <p:blipFill>
          <a:blip r:embed="rId3">
            <a:alphaModFix/>
          </a:blip>
          <a:stretch>
            <a:fillRect/>
          </a:stretch>
        </p:blipFill>
        <p:spPr>
          <a:xfrm>
            <a:off x="5045524" y="2641650"/>
            <a:ext cx="3288575" cy="2501849"/>
          </a:xfrm>
          <a:prstGeom prst="rect">
            <a:avLst/>
          </a:prstGeom>
          <a:noFill/>
          <a:ln>
            <a:noFill/>
          </a:ln>
        </p:spPr>
      </p:pic>
      <p:pic>
        <p:nvPicPr>
          <p:cNvPr id="706" name="Shape 706"/>
          <p:cNvPicPr preferRelativeResize="0"/>
          <p:nvPr/>
        </p:nvPicPr>
        <p:blipFill>
          <a:blip r:embed="rId4">
            <a:alphaModFix/>
          </a:blip>
          <a:stretch>
            <a:fillRect/>
          </a:stretch>
        </p:blipFill>
        <p:spPr>
          <a:xfrm>
            <a:off x="235500" y="4412074"/>
            <a:ext cx="1165126" cy="58985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710" name="Shape 710"/>
        <p:cNvGrpSpPr/>
        <p:nvPr/>
      </p:nvGrpSpPr>
      <p:grpSpPr>
        <a:xfrm>
          <a:off x="0" y="0"/>
          <a:ext cx="0" cy="0"/>
          <a:chOff x="0" y="0"/>
          <a:chExt cx="0" cy="0"/>
        </a:xfrm>
      </p:grpSpPr>
      <p:sp>
        <p:nvSpPr>
          <p:cNvPr id="711" name="Shape 711"/>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Sociálne siete</a:t>
            </a:r>
          </a:p>
        </p:txBody>
      </p:sp>
      <p:sp>
        <p:nvSpPr>
          <p:cNvPr id="712" name="Shape 712"/>
          <p:cNvSpPr txBox="1"/>
          <p:nvPr>
            <p:ph idx="1" type="body"/>
          </p:nvPr>
        </p:nvSpPr>
        <p:spPr>
          <a:xfrm>
            <a:off x="311700" y="1152475"/>
            <a:ext cx="8520600" cy="3925500"/>
          </a:xfrm>
          <a:prstGeom prst="rect">
            <a:avLst/>
          </a:prstGeom>
        </p:spPr>
        <p:txBody>
          <a:bodyPr anchorCtr="0" anchor="t" bIns="91425" lIns="91425" rIns="91425" tIns="91425">
            <a:noAutofit/>
          </a:bodyPr>
          <a:lstStyle/>
          <a:p>
            <a:pPr lvl="0" rtl="0">
              <a:spcBef>
                <a:spcPts val="0"/>
              </a:spcBef>
              <a:buNone/>
            </a:pPr>
            <a:r>
              <a:rPr lang="en">
                <a:solidFill>
                  <a:srgbClr val="000000"/>
                </a:solidFill>
              </a:rPr>
              <a:t>Aké metriky sledovať?</a:t>
            </a:r>
          </a:p>
          <a:p>
            <a:pPr indent="-228600" lvl="0" marL="457200" rtl="0">
              <a:spcBef>
                <a:spcPts val="0"/>
              </a:spcBef>
              <a:buClr>
                <a:srgbClr val="000000"/>
              </a:buClr>
              <a:buChar char="-"/>
            </a:pPr>
            <a:r>
              <a:rPr lang="en">
                <a:solidFill>
                  <a:srgbClr val="000000"/>
                </a:solidFill>
              </a:rPr>
              <a:t>Dosah (reach)</a:t>
            </a:r>
          </a:p>
          <a:p>
            <a:pPr indent="-228600" lvl="1" marL="914400" rtl="0">
              <a:spcBef>
                <a:spcPts val="0"/>
              </a:spcBef>
              <a:buClr>
                <a:srgbClr val="000000"/>
              </a:buClr>
              <a:buChar char="-"/>
            </a:pPr>
            <a:r>
              <a:rPr lang="en">
                <a:solidFill>
                  <a:srgbClr val="000000"/>
                </a:solidFill>
              </a:rPr>
              <a:t>Fanúšíkovia a sledovatelia (followers)</a:t>
            </a:r>
          </a:p>
          <a:p>
            <a:pPr indent="-228600" lvl="1" marL="914400" rtl="0">
              <a:spcBef>
                <a:spcPts val="0"/>
              </a:spcBef>
              <a:buClr>
                <a:srgbClr val="000000"/>
              </a:buClr>
              <a:buChar char="-"/>
            </a:pPr>
            <a:r>
              <a:rPr lang="en">
                <a:solidFill>
                  <a:srgbClr val="000000"/>
                </a:solidFill>
              </a:rPr>
              <a:t>D</a:t>
            </a:r>
            <a:r>
              <a:rPr lang="en">
                <a:solidFill>
                  <a:srgbClr val="000000"/>
                </a:solidFill>
              </a:rPr>
              <a:t>emografia </a:t>
            </a:r>
          </a:p>
          <a:p>
            <a:pPr indent="-228600" lvl="1" marL="914400" rtl="0">
              <a:spcBef>
                <a:spcPts val="0"/>
              </a:spcBef>
              <a:buClr>
                <a:srgbClr val="000000"/>
              </a:buClr>
              <a:buChar char="-"/>
            </a:pPr>
            <a:r>
              <a:rPr lang="en">
                <a:solidFill>
                  <a:srgbClr val="000000"/>
                </a:solidFill>
              </a:rPr>
              <a:t>Lokalita</a:t>
            </a:r>
          </a:p>
          <a:p>
            <a:pPr indent="-228600" lvl="0" marL="457200" rtl="0">
              <a:spcBef>
                <a:spcPts val="0"/>
              </a:spcBef>
              <a:buClr>
                <a:srgbClr val="000000"/>
              </a:buClr>
              <a:buChar char="-"/>
            </a:pPr>
            <a:r>
              <a:rPr lang="en">
                <a:solidFill>
                  <a:srgbClr val="000000"/>
                </a:solidFill>
              </a:rPr>
              <a:t>Engagement</a:t>
            </a:r>
          </a:p>
          <a:p>
            <a:pPr indent="-228600" lvl="1" marL="914400" rtl="0">
              <a:spcBef>
                <a:spcPts val="0"/>
              </a:spcBef>
              <a:buClr>
                <a:srgbClr val="000000"/>
              </a:buClr>
              <a:buChar char="-"/>
            </a:pPr>
            <a:r>
              <a:rPr lang="en">
                <a:solidFill>
                  <a:srgbClr val="000000"/>
                </a:solidFill>
              </a:rPr>
              <a:t>Likes, Favorites, Hearths</a:t>
            </a:r>
          </a:p>
          <a:p>
            <a:pPr indent="-228600" lvl="1" marL="914400" rtl="0">
              <a:spcBef>
                <a:spcPts val="0"/>
              </a:spcBef>
              <a:buClr>
                <a:srgbClr val="000000"/>
              </a:buClr>
              <a:buChar char="-"/>
            </a:pPr>
            <a:r>
              <a:rPr lang="en">
                <a:solidFill>
                  <a:srgbClr val="000000"/>
                </a:solidFill>
              </a:rPr>
              <a:t>Komentáre</a:t>
            </a:r>
          </a:p>
          <a:p>
            <a:pPr indent="-228600" lvl="1" marL="914400" rtl="0">
              <a:spcBef>
                <a:spcPts val="0"/>
              </a:spcBef>
              <a:buClr>
                <a:srgbClr val="000000"/>
              </a:buClr>
              <a:buChar char="-"/>
            </a:pPr>
            <a:r>
              <a:rPr lang="en">
                <a:solidFill>
                  <a:srgbClr val="000000"/>
                </a:solidFill>
              </a:rPr>
              <a:t>Mentions</a:t>
            </a:r>
          </a:p>
          <a:p>
            <a:pPr indent="-228600" lvl="0" marL="457200" rtl="0">
              <a:spcBef>
                <a:spcPts val="0"/>
              </a:spcBef>
              <a:buClr>
                <a:srgbClr val="000000"/>
              </a:buClr>
              <a:buChar char="-"/>
            </a:pPr>
            <a:r>
              <a:rPr lang="en">
                <a:solidFill>
                  <a:srgbClr val="000000"/>
                </a:solidFill>
              </a:rPr>
              <a:t>Amplification</a:t>
            </a:r>
          </a:p>
          <a:p>
            <a:pPr indent="-228600" lvl="1" marL="914400" rtl="0">
              <a:spcBef>
                <a:spcPts val="0"/>
              </a:spcBef>
              <a:buClr>
                <a:srgbClr val="000000"/>
              </a:buClr>
              <a:buChar char="-"/>
            </a:pPr>
            <a:r>
              <a:rPr lang="en">
                <a:solidFill>
                  <a:srgbClr val="000000"/>
                </a:solidFill>
              </a:rPr>
              <a:t>Zdieľania / Retweets</a:t>
            </a:r>
          </a:p>
          <a:p>
            <a:pPr indent="-228600" lvl="0" marL="457200" rtl="0">
              <a:spcBef>
                <a:spcPts val="0"/>
              </a:spcBef>
              <a:buClr>
                <a:srgbClr val="000000"/>
              </a:buClr>
              <a:buChar char="-"/>
            </a:pPr>
            <a:r>
              <a:rPr lang="en">
                <a:solidFill>
                  <a:srgbClr val="000000"/>
                </a:solidFill>
              </a:rPr>
              <a:t>Obchod</a:t>
            </a:r>
          </a:p>
          <a:p>
            <a:pPr indent="-228600" lvl="1" marL="914400" rtl="0">
              <a:spcBef>
                <a:spcPts val="0"/>
              </a:spcBef>
              <a:buClr>
                <a:srgbClr val="000000"/>
              </a:buClr>
              <a:buChar char="-"/>
            </a:pPr>
            <a:r>
              <a:rPr lang="en">
                <a:solidFill>
                  <a:srgbClr val="000000"/>
                </a:solidFill>
              </a:rPr>
              <a:t>konverzie</a:t>
            </a:r>
          </a:p>
        </p:txBody>
      </p:sp>
      <p:pic>
        <p:nvPicPr>
          <p:cNvPr id="713" name="Shape 713"/>
          <p:cNvPicPr preferRelativeResize="0"/>
          <p:nvPr/>
        </p:nvPicPr>
        <p:blipFill>
          <a:blip r:embed="rId3">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107" name="Shape 107"/>
        <p:cNvGrpSpPr/>
        <p:nvPr/>
      </p:nvGrpSpPr>
      <p:grpSpPr>
        <a:xfrm>
          <a:off x="0" y="0"/>
          <a:ext cx="0" cy="0"/>
          <a:chOff x="0" y="0"/>
          <a:chExt cx="0" cy="0"/>
        </a:xfrm>
      </p:grpSpPr>
      <p:pic>
        <p:nvPicPr>
          <p:cNvPr id="108" name="Shape 108"/>
          <p:cNvPicPr preferRelativeResize="0"/>
          <p:nvPr/>
        </p:nvPicPr>
        <p:blipFill rotWithShape="1">
          <a:blip r:embed="rId3">
            <a:alphaModFix/>
          </a:blip>
          <a:srcRect b="12575" l="0" r="0" t="20749"/>
          <a:stretch/>
        </p:blipFill>
        <p:spPr>
          <a:xfrm>
            <a:off x="1003196" y="104203"/>
            <a:ext cx="7578050" cy="5052425"/>
          </a:xfrm>
          <a:prstGeom prst="rect">
            <a:avLst/>
          </a:prstGeom>
          <a:noFill/>
          <a:ln>
            <a:noFill/>
          </a:ln>
        </p:spPr>
      </p:pic>
      <p:pic>
        <p:nvPicPr>
          <p:cNvPr id="109" name="Shape 109"/>
          <p:cNvPicPr preferRelativeResize="0"/>
          <p:nvPr/>
        </p:nvPicPr>
        <p:blipFill>
          <a:blip r:embed="rId4">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717" name="Shape 717"/>
        <p:cNvGrpSpPr/>
        <p:nvPr/>
      </p:nvGrpSpPr>
      <p:grpSpPr>
        <a:xfrm>
          <a:off x="0" y="0"/>
          <a:ext cx="0" cy="0"/>
          <a:chOff x="0" y="0"/>
          <a:chExt cx="0" cy="0"/>
        </a:xfrm>
      </p:grpSpPr>
      <p:sp>
        <p:nvSpPr>
          <p:cNvPr id="718" name="Shape 718"/>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Sociálne siete</a:t>
            </a:r>
          </a:p>
        </p:txBody>
      </p:sp>
      <p:sp>
        <p:nvSpPr>
          <p:cNvPr id="719" name="Shape 719"/>
          <p:cNvSpPr txBox="1"/>
          <p:nvPr>
            <p:ph idx="1" type="body"/>
          </p:nvPr>
        </p:nvSpPr>
        <p:spPr>
          <a:xfrm>
            <a:off x="311700" y="1152475"/>
            <a:ext cx="8520600" cy="3925500"/>
          </a:xfrm>
          <a:prstGeom prst="rect">
            <a:avLst/>
          </a:prstGeom>
        </p:spPr>
        <p:txBody>
          <a:bodyPr anchorCtr="0" anchor="t" bIns="91425" lIns="91425" rIns="91425" tIns="91425">
            <a:noAutofit/>
          </a:bodyPr>
          <a:lstStyle/>
          <a:p>
            <a:pPr lvl="0" rtl="0">
              <a:spcBef>
                <a:spcPts val="0"/>
              </a:spcBef>
              <a:buNone/>
            </a:pPr>
            <a:r>
              <a:rPr lang="en">
                <a:solidFill>
                  <a:srgbClr val="000000"/>
                </a:solidFill>
              </a:rPr>
              <a:t>Zásady:</a:t>
            </a:r>
          </a:p>
          <a:p>
            <a:pPr indent="-228600" lvl="0" marL="457200" rtl="0">
              <a:spcBef>
                <a:spcPts val="0"/>
              </a:spcBef>
              <a:spcAft>
                <a:spcPts val="0"/>
              </a:spcAft>
              <a:buClr>
                <a:srgbClr val="000000"/>
              </a:buClr>
              <a:buChar char="-"/>
            </a:pPr>
            <a:r>
              <a:rPr lang="en">
                <a:solidFill>
                  <a:srgbClr val="000000"/>
                </a:solidFill>
              </a:rPr>
              <a:t>Autentickosť</a:t>
            </a:r>
            <a:r>
              <a:rPr lang="en">
                <a:solidFill>
                  <a:srgbClr val="000000"/>
                </a:solidFill>
              </a:rPr>
              <a:t> </a:t>
            </a:r>
          </a:p>
          <a:p>
            <a:pPr indent="-228600" lvl="0" marL="457200" rtl="0">
              <a:spcBef>
                <a:spcPts val="0"/>
              </a:spcBef>
              <a:spcAft>
                <a:spcPts val="0"/>
              </a:spcAft>
              <a:buClr>
                <a:srgbClr val="000000"/>
              </a:buClr>
              <a:buChar char="-"/>
            </a:pPr>
            <a:r>
              <a:rPr lang="en">
                <a:solidFill>
                  <a:srgbClr val="000000"/>
                </a:solidFill>
              </a:rPr>
              <a:t>Interaktívnosť</a:t>
            </a:r>
          </a:p>
          <a:p>
            <a:pPr indent="-228600" lvl="0" marL="457200" rtl="0">
              <a:spcBef>
                <a:spcPts val="0"/>
              </a:spcBef>
              <a:spcAft>
                <a:spcPts val="0"/>
              </a:spcAft>
              <a:buClr>
                <a:srgbClr val="000000"/>
              </a:buClr>
              <a:buChar char="-"/>
            </a:pPr>
            <a:r>
              <a:rPr lang="en">
                <a:solidFill>
                  <a:srgbClr val="000000"/>
                </a:solidFill>
              </a:rPr>
              <a:t>Humanizácia</a:t>
            </a:r>
          </a:p>
          <a:p>
            <a:pPr indent="-228600" lvl="0" marL="457200" rtl="0">
              <a:spcBef>
                <a:spcPts val="0"/>
              </a:spcBef>
              <a:spcAft>
                <a:spcPts val="0"/>
              </a:spcAft>
              <a:buClr>
                <a:srgbClr val="000000"/>
              </a:buClr>
              <a:buChar char="-"/>
            </a:pPr>
            <a:r>
              <a:rPr lang="en">
                <a:solidFill>
                  <a:srgbClr val="000000"/>
                </a:solidFill>
              </a:rPr>
              <a:t>Komunikácia </a:t>
            </a:r>
          </a:p>
          <a:p>
            <a:pPr indent="-228600" lvl="0" marL="457200" rtl="0">
              <a:spcBef>
                <a:spcPts val="0"/>
              </a:spcBef>
              <a:spcAft>
                <a:spcPts val="0"/>
              </a:spcAft>
              <a:buClr>
                <a:srgbClr val="000000"/>
              </a:buClr>
              <a:buChar char="-"/>
            </a:pPr>
            <a:r>
              <a:rPr lang="en">
                <a:solidFill>
                  <a:srgbClr val="000000"/>
                </a:solidFill>
              </a:rPr>
              <a:t>Humor</a:t>
            </a:r>
          </a:p>
        </p:txBody>
      </p:sp>
      <p:pic>
        <p:nvPicPr>
          <p:cNvPr id="720" name="Shape 720"/>
          <p:cNvPicPr preferRelativeResize="0"/>
          <p:nvPr/>
        </p:nvPicPr>
        <p:blipFill>
          <a:blip r:embed="rId3">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724" name="Shape 724"/>
        <p:cNvGrpSpPr/>
        <p:nvPr/>
      </p:nvGrpSpPr>
      <p:grpSpPr>
        <a:xfrm>
          <a:off x="0" y="0"/>
          <a:ext cx="0" cy="0"/>
          <a:chOff x="0" y="0"/>
          <a:chExt cx="0" cy="0"/>
        </a:xfrm>
      </p:grpSpPr>
      <p:sp>
        <p:nvSpPr>
          <p:cNvPr id="725" name="Shape 725"/>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Sociálne siete</a:t>
            </a:r>
          </a:p>
        </p:txBody>
      </p:sp>
      <p:sp>
        <p:nvSpPr>
          <p:cNvPr id="726" name="Shape 726"/>
          <p:cNvSpPr txBox="1"/>
          <p:nvPr>
            <p:ph idx="1" type="body"/>
          </p:nvPr>
        </p:nvSpPr>
        <p:spPr>
          <a:xfrm>
            <a:off x="311700" y="1152475"/>
            <a:ext cx="8520600" cy="3925500"/>
          </a:xfrm>
          <a:prstGeom prst="rect">
            <a:avLst/>
          </a:prstGeom>
        </p:spPr>
        <p:txBody>
          <a:bodyPr anchorCtr="0" anchor="t" bIns="91425" lIns="91425" rIns="91425" tIns="91425">
            <a:noAutofit/>
          </a:bodyPr>
          <a:lstStyle/>
          <a:p>
            <a:pPr lvl="0" rtl="0">
              <a:spcBef>
                <a:spcPts val="0"/>
              </a:spcBef>
              <a:buNone/>
            </a:pPr>
            <a:r>
              <a:rPr lang="en">
                <a:solidFill>
                  <a:srgbClr val="000000"/>
                </a:solidFill>
              </a:rPr>
              <a:t>Skvelý nástroj sú súťaže:</a:t>
            </a:r>
          </a:p>
          <a:p>
            <a:pPr indent="-228600" lvl="0" marL="457200" rtl="0">
              <a:spcBef>
                <a:spcPts val="0"/>
              </a:spcBef>
              <a:spcAft>
                <a:spcPts val="0"/>
              </a:spcAft>
              <a:buClr>
                <a:srgbClr val="000000"/>
              </a:buClr>
              <a:buChar char="-"/>
            </a:pPr>
            <a:r>
              <a:rPr lang="en">
                <a:solidFill>
                  <a:srgbClr val="000000"/>
                </a:solidFill>
              </a:rPr>
              <a:t>Realizácia na základe vopred zadefinovaného cieľa (promo produktu, služby, kampane, web stránky, poďakovanie, lovebrand..)</a:t>
            </a:r>
          </a:p>
          <a:p>
            <a:pPr indent="-228600" lvl="0" marL="457200" rtl="0">
              <a:spcBef>
                <a:spcPts val="0"/>
              </a:spcBef>
              <a:spcAft>
                <a:spcPts val="0"/>
              </a:spcAft>
              <a:buClr>
                <a:srgbClr val="000000"/>
              </a:buClr>
              <a:buChar char="-"/>
            </a:pPr>
            <a:r>
              <a:rPr lang="en">
                <a:solidFill>
                  <a:srgbClr val="000000"/>
                </a:solidFill>
              </a:rPr>
              <a:t>Tématickosť (sviatky, sezóna, počasie, obľúbenosť u fanúšikov)</a:t>
            </a:r>
          </a:p>
          <a:p>
            <a:pPr indent="-228600" lvl="0" marL="457200" rtl="0">
              <a:spcBef>
                <a:spcPts val="0"/>
              </a:spcBef>
              <a:spcAft>
                <a:spcPts val="0"/>
              </a:spcAft>
              <a:buClr>
                <a:srgbClr val="000000"/>
              </a:buClr>
              <a:buChar char="-"/>
            </a:pPr>
            <a:r>
              <a:rPr lang="en">
                <a:solidFill>
                  <a:srgbClr val="000000"/>
                </a:solidFill>
              </a:rPr>
              <a:t>Naučené správanie fanúšikov na fanpage (interakcia, zapojenie)</a:t>
            </a:r>
          </a:p>
          <a:p>
            <a:pPr indent="-228600" lvl="0" marL="457200" rtl="0">
              <a:spcBef>
                <a:spcPts val="0"/>
              </a:spcBef>
              <a:spcAft>
                <a:spcPts val="0"/>
              </a:spcAft>
              <a:buClr>
                <a:srgbClr val="000000"/>
              </a:buClr>
              <a:buChar char="-"/>
            </a:pPr>
            <a:r>
              <a:rPr lang="en">
                <a:solidFill>
                  <a:srgbClr val="000000"/>
                </a:solidFill>
              </a:rPr>
              <a:t>Virálnosť vzhľadom na motivačný faktor = výhra</a:t>
            </a:r>
          </a:p>
          <a:p>
            <a:pPr indent="-228600" lvl="0" marL="457200" rtl="0">
              <a:spcBef>
                <a:spcPts val="0"/>
              </a:spcBef>
              <a:spcAft>
                <a:spcPts val="0"/>
              </a:spcAft>
              <a:buClr>
                <a:srgbClr val="000000"/>
              </a:buClr>
              <a:buChar char="-"/>
            </a:pPr>
            <a:r>
              <a:rPr lang="en">
                <a:solidFill>
                  <a:srgbClr val="000000"/>
                </a:solidFill>
              </a:rPr>
              <a:t>Teasing súťaže (ak..tak bude súťaž ešte dnes večer a pod.)</a:t>
            </a:r>
          </a:p>
          <a:p>
            <a:pPr lvl="0" rtl="0">
              <a:spcBef>
                <a:spcPts val="0"/>
              </a:spcBef>
              <a:spcAft>
                <a:spcPts val="0"/>
              </a:spcAft>
              <a:buNone/>
            </a:pPr>
            <a:r>
              <a:t/>
            </a:r>
            <a:endParaRPr>
              <a:solidFill>
                <a:srgbClr val="000000"/>
              </a:solidFill>
            </a:endParaRPr>
          </a:p>
          <a:p>
            <a:pPr lvl="0" rtl="0">
              <a:spcBef>
                <a:spcPts val="0"/>
              </a:spcBef>
              <a:spcAft>
                <a:spcPts val="0"/>
              </a:spcAft>
              <a:buNone/>
            </a:pPr>
            <a:r>
              <a:t/>
            </a:r>
            <a:endParaRPr>
              <a:solidFill>
                <a:srgbClr val="000000"/>
              </a:solidFill>
            </a:endParaRPr>
          </a:p>
          <a:p>
            <a:pPr lvl="0" rtl="0">
              <a:spcBef>
                <a:spcPts val="0"/>
              </a:spcBef>
              <a:spcAft>
                <a:spcPts val="0"/>
              </a:spcAft>
              <a:buNone/>
            </a:pPr>
            <a:r>
              <a:rPr b="1" lang="en">
                <a:solidFill>
                  <a:srgbClr val="000000"/>
                </a:solidFill>
              </a:rPr>
              <a:t>Zakázané je súťaž podmieňovať zdieľaním a umiestňovať FB symboly</a:t>
            </a:r>
          </a:p>
        </p:txBody>
      </p:sp>
      <p:pic>
        <p:nvPicPr>
          <p:cNvPr id="727" name="Shape 727"/>
          <p:cNvPicPr preferRelativeResize="0"/>
          <p:nvPr/>
        </p:nvPicPr>
        <p:blipFill>
          <a:blip r:embed="rId3">
            <a:alphaModFix/>
          </a:blip>
          <a:stretch>
            <a:fillRect/>
          </a:stretch>
        </p:blipFill>
        <p:spPr>
          <a:xfrm>
            <a:off x="7785850" y="212349"/>
            <a:ext cx="1165125" cy="58985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731" name="Shape 731"/>
        <p:cNvGrpSpPr/>
        <p:nvPr/>
      </p:nvGrpSpPr>
      <p:grpSpPr>
        <a:xfrm>
          <a:off x="0" y="0"/>
          <a:ext cx="0" cy="0"/>
          <a:chOff x="0" y="0"/>
          <a:chExt cx="0" cy="0"/>
        </a:xfrm>
      </p:grpSpPr>
      <p:sp>
        <p:nvSpPr>
          <p:cNvPr id="732" name="Shape 73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Sociálne siete</a:t>
            </a:r>
          </a:p>
        </p:txBody>
      </p:sp>
      <p:sp>
        <p:nvSpPr>
          <p:cNvPr id="733" name="Shape 733"/>
          <p:cNvSpPr txBox="1"/>
          <p:nvPr/>
        </p:nvSpPr>
        <p:spPr>
          <a:xfrm>
            <a:off x="311700" y="4605525"/>
            <a:ext cx="2337300" cy="367500"/>
          </a:xfrm>
          <a:prstGeom prst="rect">
            <a:avLst/>
          </a:prstGeom>
          <a:noFill/>
          <a:ln>
            <a:noFill/>
          </a:ln>
        </p:spPr>
        <p:txBody>
          <a:bodyPr anchorCtr="0" anchor="t" bIns="91425" lIns="91425" rIns="91425" tIns="91425">
            <a:noAutofit/>
          </a:bodyPr>
          <a:lstStyle/>
          <a:p>
            <a:pPr lvl="0" rtl="0" algn="r">
              <a:spcBef>
                <a:spcPts val="0"/>
              </a:spcBef>
              <a:buNone/>
            </a:pPr>
            <a:r>
              <a:rPr lang="en"/>
              <a:t>Zlá komunikácia</a:t>
            </a:r>
          </a:p>
        </p:txBody>
      </p:sp>
      <p:pic>
        <p:nvPicPr>
          <p:cNvPr id="734" name="Shape 734"/>
          <p:cNvPicPr preferRelativeResize="0"/>
          <p:nvPr/>
        </p:nvPicPr>
        <p:blipFill>
          <a:blip r:embed="rId3">
            <a:alphaModFix/>
          </a:blip>
          <a:stretch>
            <a:fillRect/>
          </a:stretch>
        </p:blipFill>
        <p:spPr>
          <a:xfrm>
            <a:off x="4799963" y="0"/>
            <a:ext cx="4344036" cy="5143498"/>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738" name="Shape 738"/>
        <p:cNvGrpSpPr/>
        <p:nvPr/>
      </p:nvGrpSpPr>
      <p:grpSpPr>
        <a:xfrm>
          <a:off x="0" y="0"/>
          <a:ext cx="0" cy="0"/>
          <a:chOff x="0" y="0"/>
          <a:chExt cx="0" cy="0"/>
        </a:xfrm>
      </p:grpSpPr>
      <p:sp>
        <p:nvSpPr>
          <p:cNvPr id="739" name="Shape 73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Sociálne siete</a:t>
            </a:r>
          </a:p>
        </p:txBody>
      </p:sp>
      <p:sp>
        <p:nvSpPr>
          <p:cNvPr id="740" name="Shape 740"/>
          <p:cNvSpPr txBox="1"/>
          <p:nvPr/>
        </p:nvSpPr>
        <p:spPr>
          <a:xfrm>
            <a:off x="6495000" y="4618650"/>
            <a:ext cx="2337300" cy="367500"/>
          </a:xfrm>
          <a:prstGeom prst="rect">
            <a:avLst/>
          </a:prstGeom>
          <a:noFill/>
          <a:ln>
            <a:noFill/>
          </a:ln>
        </p:spPr>
        <p:txBody>
          <a:bodyPr anchorCtr="0" anchor="t" bIns="91425" lIns="91425" rIns="91425" tIns="91425">
            <a:noAutofit/>
          </a:bodyPr>
          <a:lstStyle/>
          <a:p>
            <a:pPr lvl="0" rtl="0" algn="r">
              <a:spcBef>
                <a:spcPts val="0"/>
              </a:spcBef>
              <a:buNone/>
            </a:pPr>
            <a:r>
              <a:rPr lang="en"/>
              <a:t>Zlá komunikácia</a:t>
            </a:r>
          </a:p>
        </p:txBody>
      </p:sp>
      <p:pic>
        <p:nvPicPr>
          <p:cNvPr id="741" name="Shape 741"/>
          <p:cNvPicPr preferRelativeResize="0"/>
          <p:nvPr/>
        </p:nvPicPr>
        <p:blipFill>
          <a:blip r:embed="rId3">
            <a:alphaModFix/>
          </a:blip>
          <a:stretch>
            <a:fillRect/>
          </a:stretch>
        </p:blipFill>
        <p:spPr>
          <a:xfrm>
            <a:off x="311700" y="1091400"/>
            <a:ext cx="4664276" cy="3820975"/>
          </a:xfrm>
          <a:prstGeom prst="rect">
            <a:avLst/>
          </a:prstGeom>
          <a:noFill/>
          <a:ln>
            <a:noFill/>
          </a:ln>
        </p:spPr>
      </p:pic>
      <p:pic>
        <p:nvPicPr>
          <p:cNvPr id="742" name="Shape 742"/>
          <p:cNvPicPr preferRelativeResize="0"/>
          <p:nvPr/>
        </p:nvPicPr>
        <p:blipFill>
          <a:blip r:embed="rId4">
            <a:alphaModFix/>
          </a:blip>
          <a:stretch>
            <a:fillRect/>
          </a:stretch>
        </p:blipFill>
        <p:spPr>
          <a:xfrm>
            <a:off x="5062776" y="1626587"/>
            <a:ext cx="3863223" cy="2383206"/>
          </a:xfrm>
          <a:prstGeom prst="rect">
            <a:avLst/>
          </a:prstGeom>
          <a:noFill/>
          <a:ln>
            <a:noFill/>
          </a:ln>
        </p:spPr>
      </p:pic>
      <p:pic>
        <p:nvPicPr>
          <p:cNvPr id="743" name="Shape 743"/>
          <p:cNvPicPr preferRelativeResize="0"/>
          <p:nvPr/>
        </p:nvPicPr>
        <p:blipFill>
          <a:blip r:embed="rId5">
            <a:alphaModFix/>
          </a:blip>
          <a:stretch>
            <a:fillRect/>
          </a:stretch>
        </p:blipFill>
        <p:spPr>
          <a:xfrm>
            <a:off x="7785850" y="235924"/>
            <a:ext cx="1165125" cy="58985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747" name="Shape 747"/>
        <p:cNvGrpSpPr/>
        <p:nvPr/>
      </p:nvGrpSpPr>
      <p:grpSpPr>
        <a:xfrm>
          <a:off x="0" y="0"/>
          <a:ext cx="0" cy="0"/>
          <a:chOff x="0" y="0"/>
          <a:chExt cx="0" cy="0"/>
        </a:xfrm>
      </p:grpSpPr>
      <p:sp>
        <p:nvSpPr>
          <p:cNvPr id="748" name="Shape 748"/>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Sociálne siete</a:t>
            </a:r>
          </a:p>
        </p:txBody>
      </p:sp>
      <p:sp>
        <p:nvSpPr>
          <p:cNvPr id="749" name="Shape 749"/>
          <p:cNvSpPr txBox="1"/>
          <p:nvPr/>
        </p:nvSpPr>
        <p:spPr>
          <a:xfrm>
            <a:off x="6495000" y="4618650"/>
            <a:ext cx="2337300" cy="367500"/>
          </a:xfrm>
          <a:prstGeom prst="rect">
            <a:avLst/>
          </a:prstGeom>
          <a:noFill/>
          <a:ln>
            <a:noFill/>
          </a:ln>
        </p:spPr>
        <p:txBody>
          <a:bodyPr anchorCtr="0" anchor="t" bIns="91425" lIns="91425" rIns="91425" tIns="91425">
            <a:noAutofit/>
          </a:bodyPr>
          <a:lstStyle/>
          <a:p>
            <a:pPr lvl="0" rtl="0" algn="r">
              <a:spcBef>
                <a:spcPts val="0"/>
              </a:spcBef>
              <a:buNone/>
            </a:pPr>
            <a:r>
              <a:rPr lang="en"/>
              <a:t>Komunikujte rýchlo :)</a:t>
            </a:r>
          </a:p>
        </p:txBody>
      </p:sp>
      <p:pic>
        <p:nvPicPr>
          <p:cNvPr id="750" name="Shape 750"/>
          <p:cNvPicPr preferRelativeResize="0"/>
          <p:nvPr/>
        </p:nvPicPr>
        <p:blipFill>
          <a:blip r:embed="rId3">
            <a:alphaModFix/>
          </a:blip>
          <a:stretch>
            <a:fillRect/>
          </a:stretch>
        </p:blipFill>
        <p:spPr>
          <a:xfrm>
            <a:off x="3130900" y="855225"/>
            <a:ext cx="3648600" cy="3820975"/>
          </a:xfrm>
          <a:prstGeom prst="rect">
            <a:avLst/>
          </a:prstGeom>
          <a:noFill/>
          <a:ln>
            <a:noFill/>
          </a:ln>
        </p:spPr>
      </p:pic>
      <p:pic>
        <p:nvPicPr>
          <p:cNvPr id="751" name="Shape 751"/>
          <p:cNvPicPr preferRelativeResize="0"/>
          <p:nvPr/>
        </p:nvPicPr>
        <p:blipFill>
          <a:blip r:embed="rId4">
            <a:alphaModFix/>
          </a:blip>
          <a:stretch>
            <a:fillRect/>
          </a:stretch>
        </p:blipFill>
        <p:spPr>
          <a:xfrm>
            <a:off x="7785850" y="265374"/>
            <a:ext cx="1165125" cy="58985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755" name="Shape 755"/>
        <p:cNvGrpSpPr/>
        <p:nvPr/>
      </p:nvGrpSpPr>
      <p:grpSpPr>
        <a:xfrm>
          <a:off x="0" y="0"/>
          <a:ext cx="0" cy="0"/>
          <a:chOff x="0" y="0"/>
          <a:chExt cx="0" cy="0"/>
        </a:xfrm>
      </p:grpSpPr>
      <p:sp>
        <p:nvSpPr>
          <p:cNvPr id="756" name="Shape 75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Sociálne siete</a:t>
            </a:r>
          </a:p>
        </p:txBody>
      </p:sp>
      <p:sp>
        <p:nvSpPr>
          <p:cNvPr id="757" name="Shape 757"/>
          <p:cNvSpPr txBox="1"/>
          <p:nvPr/>
        </p:nvSpPr>
        <p:spPr>
          <a:xfrm>
            <a:off x="6495000" y="4618650"/>
            <a:ext cx="2337300" cy="367500"/>
          </a:xfrm>
          <a:prstGeom prst="rect">
            <a:avLst/>
          </a:prstGeom>
          <a:noFill/>
          <a:ln>
            <a:noFill/>
          </a:ln>
        </p:spPr>
        <p:txBody>
          <a:bodyPr anchorCtr="0" anchor="t" bIns="91425" lIns="91425" rIns="91425" tIns="91425">
            <a:noAutofit/>
          </a:bodyPr>
          <a:lstStyle/>
          <a:p>
            <a:pPr lvl="0" rtl="0" algn="r">
              <a:spcBef>
                <a:spcPts val="0"/>
              </a:spcBef>
              <a:buNone/>
            </a:pPr>
            <a:r>
              <a:rPr lang="en"/>
              <a:t>Dobrá komunikácia</a:t>
            </a:r>
          </a:p>
        </p:txBody>
      </p:sp>
      <p:pic>
        <p:nvPicPr>
          <p:cNvPr id="758" name="Shape 758"/>
          <p:cNvPicPr preferRelativeResize="0"/>
          <p:nvPr/>
        </p:nvPicPr>
        <p:blipFill>
          <a:blip r:embed="rId3">
            <a:alphaModFix/>
          </a:blip>
          <a:stretch>
            <a:fillRect/>
          </a:stretch>
        </p:blipFill>
        <p:spPr>
          <a:xfrm>
            <a:off x="1215225" y="1209500"/>
            <a:ext cx="6190200" cy="3479543"/>
          </a:xfrm>
          <a:prstGeom prst="rect">
            <a:avLst/>
          </a:prstGeom>
          <a:noFill/>
          <a:ln>
            <a:noFill/>
          </a:ln>
        </p:spPr>
      </p:pic>
      <p:pic>
        <p:nvPicPr>
          <p:cNvPr id="759" name="Shape 759"/>
          <p:cNvPicPr preferRelativeResize="0"/>
          <p:nvPr/>
        </p:nvPicPr>
        <p:blipFill>
          <a:blip r:embed="rId4">
            <a:alphaModFix/>
          </a:blip>
          <a:stretch>
            <a:fillRect/>
          </a:stretch>
        </p:blipFill>
        <p:spPr>
          <a:xfrm>
            <a:off x="7785850" y="235924"/>
            <a:ext cx="1165125" cy="58985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763" name="Shape 763"/>
        <p:cNvGrpSpPr/>
        <p:nvPr/>
      </p:nvGrpSpPr>
      <p:grpSpPr>
        <a:xfrm>
          <a:off x="0" y="0"/>
          <a:ext cx="0" cy="0"/>
          <a:chOff x="0" y="0"/>
          <a:chExt cx="0" cy="0"/>
        </a:xfrm>
      </p:grpSpPr>
      <p:pic>
        <p:nvPicPr>
          <p:cNvPr id="764" name="Shape 764"/>
          <p:cNvPicPr preferRelativeResize="0"/>
          <p:nvPr/>
        </p:nvPicPr>
        <p:blipFill>
          <a:blip r:embed="rId3">
            <a:alphaModFix/>
          </a:blip>
          <a:stretch>
            <a:fillRect/>
          </a:stretch>
        </p:blipFill>
        <p:spPr>
          <a:xfrm>
            <a:off x="1948925" y="0"/>
            <a:ext cx="5302588" cy="5143499"/>
          </a:xfrm>
          <a:prstGeom prst="rect">
            <a:avLst/>
          </a:prstGeom>
          <a:noFill/>
          <a:ln>
            <a:noFill/>
          </a:ln>
        </p:spPr>
      </p:pic>
      <p:pic>
        <p:nvPicPr>
          <p:cNvPr id="765" name="Shape 765"/>
          <p:cNvPicPr preferRelativeResize="0"/>
          <p:nvPr/>
        </p:nvPicPr>
        <p:blipFill>
          <a:blip r:embed="rId4">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769" name="Shape 769"/>
        <p:cNvGrpSpPr/>
        <p:nvPr/>
      </p:nvGrpSpPr>
      <p:grpSpPr>
        <a:xfrm>
          <a:off x="0" y="0"/>
          <a:ext cx="0" cy="0"/>
          <a:chOff x="0" y="0"/>
          <a:chExt cx="0" cy="0"/>
        </a:xfrm>
      </p:grpSpPr>
      <p:sp>
        <p:nvSpPr>
          <p:cNvPr id="770" name="Shape 77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Sociálne siete</a:t>
            </a:r>
          </a:p>
        </p:txBody>
      </p:sp>
      <p:sp>
        <p:nvSpPr>
          <p:cNvPr id="771" name="Shape 771"/>
          <p:cNvSpPr txBox="1"/>
          <p:nvPr>
            <p:ph idx="1" type="body"/>
          </p:nvPr>
        </p:nvSpPr>
        <p:spPr>
          <a:xfrm>
            <a:off x="311700" y="1152475"/>
            <a:ext cx="8520600" cy="3925500"/>
          </a:xfrm>
          <a:prstGeom prst="rect">
            <a:avLst/>
          </a:prstGeom>
        </p:spPr>
        <p:txBody>
          <a:bodyPr anchorCtr="0" anchor="t" bIns="91425" lIns="91425" rIns="91425" tIns="91425">
            <a:noAutofit/>
          </a:bodyPr>
          <a:lstStyle/>
          <a:p>
            <a:pPr lvl="0" rtl="0">
              <a:spcBef>
                <a:spcPts val="0"/>
              </a:spcBef>
              <a:buNone/>
            </a:pPr>
            <a:r>
              <a:rPr lang="en">
                <a:solidFill>
                  <a:srgbClr val="000000"/>
                </a:solidFill>
              </a:rPr>
              <a:t>Prečo?</a:t>
            </a:r>
          </a:p>
          <a:p>
            <a:pPr indent="-228600" lvl="0" marL="457200" rtl="0">
              <a:spcBef>
                <a:spcPts val="0"/>
              </a:spcBef>
              <a:spcAft>
                <a:spcPts val="0"/>
              </a:spcAft>
              <a:buClr>
                <a:srgbClr val="000000"/>
              </a:buClr>
              <a:buChar char="-"/>
            </a:pPr>
            <a:r>
              <a:rPr lang="en">
                <a:solidFill>
                  <a:srgbClr val="000000"/>
                </a:solidFill>
              </a:rPr>
              <a:t>buduje image značky</a:t>
            </a:r>
          </a:p>
          <a:p>
            <a:pPr indent="-228600" lvl="0" marL="457200" rtl="0">
              <a:spcBef>
                <a:spcPts val="0"/>
              </a:spcBef>
              <a:spcAft>
                <a:spcPts val="0"/>
              </a:spcAft>
              <a:buClr>
                <a:srgbClr val="000000"/>
              </a:buClr>
              <a:buChar char="-"/>
            </a:pPr>
            <a:r>
              <a:rPr lang="en">
                <a:solidFill>
                  <a:srgbClr val="000000"/>
                </a:solidFill>
              </a:rPr>
              <a:t>pokrýva zákaznícky servis</a:t>
            </a:r>
          </a:p>
          <a:p>
            <a:pPr indent="-228600" lvl="0" marL="457200" rtl="0">
              <a:spcBef>
                <a:spcPts val="0"/>
              </a:spcBef>
              <a:spcAft>
                <a:spcPts val="0"/>
              </a:spcAft>
              <a:buClr>
                <a:srgbClr val="000000"/>
              </a:buClr>
              <a:buChar char="-"/>
            </a:pPr>
            <a:r>
              <a:rPr lang="en">
                <a:solidFill>
                  <a:srgbClr val="000000"/>
                </a:solidFill>
              </a:rPr>
              <a:t>nachádza nových zákazníkov  </a:t>
            </a:r>
          </a:p>
          <a:p>
            <a:pPr indent="-228600" lvl="0" marL="457200" rtl="0">
              <a:spcBef>
                <a:spcPts val="0"/>
              </a:spcBef>
              <a:spcAft>
                <a:spcPts val="0"/>
              </a:spcAft>
              <a:buClr>
                <a:srgbClr val="000000"/>
              </a:buClr>
              <a:buChar char="-"/>
            </a:pPr>
            <a:r>
              <a:rPr lang="en">
                <a:solidFill>
                  <a:srgbClr val="000000"/>
                </a:solidFill>
              </a:rPr>
              <a:t>vytvára lovebrand   </a:t>
            </a:r>
          </a:p>
          <a:p>
            <a:pPr indent="-228600" lvl="0" marL="457200" rtl="0">
              <a:spcBef>
                <a:spcPts val="0"/>
              </a:spcBef>
              <a:spcAft>
                <a:spcPts val="0"/>
              </a:spcAft>
              <a:buClr>
                <a:srgbClr val="000000"/>
              </a:buClr>
              <a:buChar char="-"/>
            </a:pPr>
            <a:r>
              <a:rPr lang="en">
                <a:solidFill>
                  <a:srgbClr val="000000"/>
                </a:solidFill>
              </a:rPr>
              <a:t>cieli na cieľovú skupinu</a:t>
            </a:r>
          </a:p>
          <a:p>
            <a:pPr indent="-228600" lvl="0" marL="457200" rtl="0">
              <a:spcBef>
                <a:spcPts val="0"/>
              </a:spcBef>
              <a:spcAft>
                <a:spcPts val="0"/>
              </a:spcAft>
              <a:buClr>
                <a:srgbClr val="000000"/>
              </a:buClr>
              <a:buChar char="-"/>
            </a:pPr>
            <a:r>
              <a:rPr lang="en">
                <a:solidFill>
                  <a:srgbClr val="000000"/>
                </a:solidFill>
              </a:rPr>
              <a:t>podpora predaja</a:t>
            </a:r>
          </a:p>
          <a:p>
            <a:pPr indent="-228600" lvl="0" marL="457200" rtl="0">
              <a:spcBef>
                <a:spcPts val="0"/>
              </a:spcBef>
              <a:spcAft>
                <a:spcPts val="0"/>
              </a:spcAft>
              <a:buClr>
                <a:srgbClr val="000000"/>
              </a:buClr>
              <a:buChar char="-"/>
            </a:pPr>
            <a:r>
              <a:rPr lang="en">
                <a:solidFill>
                  <a:srgbClr val="000000"/>
                </a:solidFill>
              </a:rPr>
              <a:t>krízová komunikácia</a:t>
            </a:r>
          </a:p>
        </p:txBody>
      </p:sp>
      <p:pic>
        <p:nvPicPr>
          <p:cNvPr id="772" name="Shape 772"/>
          <p:cNvPicPr preferRelativeResize="0"/>
          <p:nvPr/>
        </p:nvPicPr>
        <p:blipFill>
          <a:blip r:embed="rId3">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776" name="Shape 776"/>
        <p:cNvGrpSpPr/>
        <p:nvPr/>
      </p:nvGrpSpPr>
      <p:grpSpPr>
        <a:xfrm>
          <a:off x="0" y="0"/>
          <a:ext cx="0" cy="0"/>
          <a:chOff x="0" y="0"/>
          <a:chExt cx="0" cy="0"/>
        </a:xfrm>
      </p:grpSpPr>
      <p:sp>
        <p:nvSpPr>
          <p:cNvPr id="777" name="Shape 77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Sociálne siete</a:t>
            </a:r>
          </a:p>
        </p:txBody>
      </p:sp>
      <p:sp>
        <p:nvSpPr>
          <p:cNvPr id="778" name="Shape 778"/>
          <p:cNvSpPr txBox="1"/>
          <p:nvPr>
            <p:ph idx="1" type="body"/>
          </p:nvPr>
        </p:nvSpPr>
        <p:spPr>
          <a:xfrm>
            <a:off x="311700" y="1152475"/>
            <a:ext cx="8520600" cy="3925500"/>
          </a:xfrm>
          <a:prstGeom prst="rect">
            <a:avLst/>
          </a:prstGeom>
        </p:spPr>
        <p:txBody>
          <a:bodyPr anchorCtr="0" anchor="t" bIns="91425" lIns="91425" rIns="91425" tIns="91425">
            <a:noAutofit/>
          </a:bodyPr>
          <a:lstStyle/>
          <a:p>
            <a:pPr lvl="0" rtl="0">
              <a:spcBef>
                <a:spcPts val="0"/>
              </a:spcBef>
              <a:buNone/>
            </a:pPr>
            <a:r>
              <a:rPr lang="en">
                <a:solidFill>
                  <a:srgbClr val="000000"/>
                </a:solidFill>
              </a:rPr>
              <a:t>Ako zvládnuť krízovú komunikáciu?</a:t>
            </a:r>
          </a:p>
          <a:p>
            <a:pPr indent="-342900" lvl="0" marL="457200" marR="0" rtl="0" algn="l">
              <a:lnSpc>
                <a:spcPct val="115000"/>
              </a:lnSpc>
              <a:spcBef>
                <a:spcPts val="0"/>
              </a:spcBef>
              <a:spcAft>
                <a:spcPts val="1600"/>
              </a:spcAft>
              <a:buClr>
                <a:srgbClr val="000000"/>
              </a:buClr>
              <a:buSzPct val="100000"/>
              <a:buFont typeface="Arial"/>
              <a:buChar char="-"/>
            </a:pPr>
            <a:r>
              <a:rPr lang="en">
                <a:solidFill>
                  <a:srgbClr val="000000"/>
                </a:solidFill>
              </a:rPr>
              <a:t>Majte plán</a:t>
            </a:r>
          </a:p>
          <a:p>
            <a:pPr indent="-228600" lvl="0" marL="457200" marR="0" rtl="0" algn="l">
              <a:lnSpc>
                <a:spcPct val="115000"/>
              </a:lnSpc>
              <a:spcBef>
                <a:spcPts val="0"/>
              </a:spcBef>
              <a:spcAft>
                <a:spcPts val="1600"/>
              </a:spcAft>
              <a:buClr>
                <a:srgbClr val="000000"/>
              </a:buClr>
              <a:buChar char="-"/>
            </a:pPr>
            <a:r>
              <a:rPr lang="en">
                <a:solidFill>
                  <a:srgbClr val="000000"/>
                </a:solidFill>
              </a:rPr>
              <a:t>Ujasnite si fakty</a:t>
            </a:r>
          </a:p>
          <a:p>
            <a:pPr indent="-228600" lvl="0" marL="457200" marR="0" rtl="0" algn="l">
              <a:lnSpc>
                <a:spcPct val="115000"/>
              </a:lnSpc>
              <a:spcBef>
                <a:spcPts val="0"/>
              </a:spcBef>
              <a:spcAft>
                <a:spcPts val="1600"/>
              </a:spcAft>
              <a:buClr>
                <a:srgbClr val="000000"/>
              </a:buClr>
              <a:buChar char="-"/>
            </a:pPr>
            <a:r>
              <a:rPr lang="en">
                <a:solidFill>
                  <a:srgbClr val="000000"/>
                </a:solidFill>
              </a:rPr>
              <a:t>Správny postoj</a:t>
            </a:r>
          </a:p>
          <a:p>
            <a:pPr indent="-228600" lvl="0" marL="457200" marR="0" rtl="0" algn="l">
              <a:lnSpc>
                <a:spcPct val="115000"/>
              </a:lnSpc>
              <a:spcBef>
                <a:spcPts val="0"/>
              </a:spcBef>
              <a:spcAft>
                <a:spcPts val="1600"/>
              </a:spcAft>
              <a:buClr>
                <a:srgbClr val="000000"/>
              </a:buClr>
              <a:buChar char="-"/>
            </a:pPr>
            <a:r>
              <a:rPr lang="en">
                <a:solidFill>
                  <a:srgbClr val="000000"/>
                </a:solidFill>
              </a:rPr>
              <a:t>Komunikujte ľudsky</a:t>
            </a:r>
          </a:p>
          <a:p>
            <a:pPr indent="-228600" lvl="0" marL="457200" marR="0" rtl="0" algn="l">
              <a:lnSpc>
                <a:spcPct val="115000"/>
              </a:lnSpc>
              <a:spcBef>
                <a:spcPts val="0"/>
              </a:spcBef>
              <a:spcAft>
                <a:spcPts val="1600"/>
              </a:spcAft>
              <a:buClr>
                <a:srgbClr val="000000"/>
              </a:buClr>
              <a:buChar char="-"/>
            </a:pPr>
            <a:r>
              <a:rPr lang="en">
                <a:solidFill>
                  <a:srgbClr val="000000"/>
                </a:solidFill>
              </a:rPr>
              <a:t>Presuňte konverzáciu</a:t>
            </a:r>
          </a:p>
          <a:p>
            <a:pPr indent="-228600" lvl="0" marL="457200" marR="0" rtl="0" algn="l">
              <a:lnSpc>
                <a:spcPct val="115000"/>
              </a:lnSpc>
              <a:spcBef>
                <a:spcPts val="0"/>
              </a:spcBef>
              <a:spcAft>
                <a:spcPts val="1600"/>
              </a:spcAft>
              <a:buClr>
                <a:srgbClr val="000000"/>
              </a:buClr>
              <a:buChar char="-"/>
            </a:pPr>
            <a:r>
              <a:rPr lang="en">
                <a:solidFill>
                  <a:srgbClr val="000000"/>
                </a:solidFill>
              </a:rPr>
              <a:t>Odlože naplánované príspevky</a:t>
            </a:r>
          </a:p>
          <a:p>
            <a:pPr indent="-228600" lvl="0" marL="457200" marR="0" rtl="0" algn="l">
              <a:lnSpc>
                <a:spcPct val="115000"/>
              </a:lnSpc>
              <a:spcBef>
                <a:spcPts val="0"/>
              </a:spcBef>
              <a:spcAft>
                <a:spcPts val="1600"/>
              </a:spcAft>
              <a:buClr>
                <a:srgbClr val="000000"/>
              </a:buClr>
              <a:buChar char="-"/>
            </a:pPr>
            <a:r>
              <a:rPr lang="en">
                <a:solidFill>
                  <a:srgbClr val="000000"/>
                </a:solidFill>
              </a:rPr>
              <a:t>Priznajte chybu</a:t>
            </a:r>
          </a:p>
        </p:txBody>
      </p:sp>
      <p:pic>
        <p:nvPicPr>
          <p:cNvPr id="779" name="Shape 779"/>
          <p:cNvPicPr preferRelativeResize="0"/>
          <p:nvPr/>
        </p:nvPicPr>
        <p:blipFill>
          <a:blip r:embed="rId3">
            <a:alphaModFix/>
          </a:blip>
          <a:stretch>
            <a:fillRect/>
          </a:stretch>
        </p:blipFill>
        <p:spPr>
          <a:xfrm>
            <a:off x="7785850" y="4412074"/>
            <a:ext cx="1165125" cy="58985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783" name="Shape 783"/>
        <p:cNvGrpSpPr/>
        <p:nvPr/>
      </p:nvGrpSpPr>
      <p:grpSpPr>
        <a:xfrm>
          <a:off x="0" y="0"/>
          <a:ext cx="0" cy="0"/>
          <a:chOff x="0" y="0"/>
          <a:chExt cx="0" cy="0"/>
        </a:xfrm>
      </p:grpSpPr>
      <p:sp>
        <p:nvSpPr>
          <p:cNvPr id="784" name="Shape 78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solidFill>
                  <a:srgbClr val="000000"/>
                </a:solidFill>
              </a:rPr>
              <a:t>Sociálne siete</a:t>
            </a:r>
          </a:p>
        </p:txBody>
      </p:sp>
      <p:pic>
        <p:nvPicPr>
          <p:cNvPr id="785" name="Shape 785"/>
          <p:cNvPicPr preferRelativeResize="0"/>
          <p:nvPr/>
        </p:nvPicPr>
        <p:blipFill>
          <a:blip r:embed="rId3">
            <a:alphaModFix/>
          </a:blip>
          <a:stretch>
            <a:fillRect/>
          </a:stretch>
        </p:blipFill>
        <p:spPr>
          <a:xfrm>
            <a:off x="152400" y="1170125"/>
            <a:ext cx="3244559" cy="3820974"/>
          </a:xfrm>
          <a:prstGeom prst="rect">
            <a:avLst/>
          </a:prstGeom>
          <a:noFill/>
          <a:ln>
            <a:noFill/>
          </a:ln>
        </p:spPr>
      </p:pic>
      <p:pic>
        <p:nvPicPr>
          <p:cNvPr id="786" name="Shape 786"/>
          <p:cNvPicPr preferRelativeResize="0"/>
          <p:nvPr/>
        </p:nvPicPr>
        <p:blipFill>
          <a:blip r:embed="rId4">
            <a:alphaModFix/>
          </a:blip>
          <a:stretch>
            <a:fillRect/>
          </a:stretch>
        </p:blipFill>
        <p:spPr>
          <a:xfrm>
            <a:off x="3396950" y="2816804"/>
            <a:ext cx="5662825" cy="2242804"/>
          </a:xfrm>
          <a:prstGeom prst="rect">
            <a:avLst/>
          </a:prstGeom>
          <a:noFill/>
          <a:ln>
            <a:noFill/>
          </a:ln>
        </p:spPr>
      </p:pic>
      <p:pic>
        <p:nvPicPr>
          <p:cNvPr id="787" name="Shape 787"/>
          <p:cNvPicPr preferRelativeResize="0"/>
          <p:nvPr/>
        </p:nvPicPr>
        <p:blipFill>
          <a:blip r:embed="rId5">
            <a:alphaModFix/>
          </a:blip>
          <a:stretch>
            <a:fillRect/>
          </a:stretch>
        </p:blipFill>
        <p:spPr>
          <a:xfrm>
            <a:off x="7785850" y="259524"/>
            <a:ext cx="1165125" cy="5898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dark-2">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